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 id="2147483650" r:id="rId5"/>
    <p:sldMasterId id="2147483719" r:id="rId6"/>
    <p:sldMasterId id="2147483702" r:id="rId7"/>
    <p:sldMasterId id="2147483704" r:id="rId8"/>
  </p:sldMasterIdLst>
  <p:notesMasterIdLst>
    <p:notesMasterId r:id="rId18"/>
  </p:notesMasterIdLst>
  <p:handoutMasterIdLst>
    <p:handoutMasterId r:id="rId19"/>
  </p:handoutMasterIdLst>
  <p:sldIdLst>
    <p:sldId id="256" r:id="rId9"/>
    <p:sldId id="447" r:id="rId10"/>
    <p:sldId id="460" r:id="rId11"/>
    <p:sldId id="440" r:id="rId12"/>
    <p:sldId id="461" r:id="rId13"/>
    <p:sldId id="432" r:id="rId14"/>
    <p:sldId id="429" r:id="rId15"/>
    <p:sldId id="462" r:id="rId16"/>
    <p:sldId id="310" r:id="rId17"/>
  </p:sldIdLst>
  <p:sldSz cx="12192000" cy="6858000"/>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Raby" initials="C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E32"/>
    <a:srgbClr val="ED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51" autoAdjust="0"/>
    <p:restoredTop sz="77351"/>
  </p:normalViewPr>
  <p:slideViewPr>
    <p:cSldViewPr>
      <p:cViewPr varScale="1">
        <p:scale>
          <a:sx n="86" d="100"/>
          <a:sy n="86" d="100"/>
        </p:scale>
        <p:origin x="7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B6B76-4C64-4832-AEC2-AA657BF13842}" type="datetimeFigureOut">
              <a:rPr lang="en-GB" smtClean="0"/>
              <a:t>30/09/2022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8C477-37E8-49B7-B99A-F470B33AE9CD}" type="slidenum">
              <a:rPr lang="en-GB" smtClean="0"/>
              <a:t>‹#›</a:t>
            </a:fld>
            <a:endParaRPr lang="en-GB"/>
          </a:p>
        </p:txBody>
      </p:sp>
    </p:spTree>
    <p:extLst>
      <p:ext uri="{BB962C8B-B14F-4D97-AF65-F5344CB8AC3E}">
        <p14:creationId xmlns:p14="http://schemas.microsoft.com/office/powerpoint/2010/main" val="2794073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6AF1521-527F-9A4A-B206-9C642680D718}"/>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A5C551B8-6B7A-B445-8A47-DCE3FB8E68C8}"/>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extLst>
      <p:ext uri="{BB962C8B-B14F-4D97-AF65-F5344CB8AC3E}">
        <p14:creationId xmlns:p14="http://schemas.microsoft.com/office/powerpoint/2010/main" val="331968543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0DF8A2E6-9C85-B947-9248-60269C7C293F}"/>
              </a:ext>
            </a:extLst>
          </p:cNvPr>
          <p:cNvSpPr>
            <a:spLocks noGrp="1" noRot="1" noChangeAspect="1" noTextEdit="1"/>
          </p:cNvSpPr>
          <p:nvPr>
            <p:ph type="sldImg"/>
          </p:nvPr>
        </p:nvSpPr>
        <p:spPr>
          <a:xfrm>
            <a:off x="381000" y="685800"/>
            <a:ext cx="6096000" cy="3429000"/>
          </a:xfrm>
        </p:spPr>
      </p:sp>
      <p:sp>
        <p:nvSpPr>
          <p:cNvPr id="14338" name="Notes Placeholder 2">
            <a:extLst>
              <a:ext uri="{FF2B5EF4-FFF2-40B4-BE49-F238E27FC236}">
                <a16:creationId xmlns:a16="http://schemas.microsoft.com/office/drawing/2014/main" id="{71E924FA-A663-404C-B461-BD34C4D994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9861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endParaRPr lang="en-GB" dirty="0"/>
          </a:p>
        </p:txBody>
      </p:sp>
    </p:spTree>
    <p:extLst>
      <p:ext uri="{BB962C8B-B14F-4D97-AF65-F5344CB8AC3E}">
        <p14:creationId xmlns:p14="http://schemas.microsoft.com/office/powerpoint/2010/main" val="376215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55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i="0" dirty="0"/>
          </a:p>
        </p:txBody>
      </p:sp>
    </p:spTree>
    <p:extLst>
      <p:ext uri="{BB962C8B-B14F-4D97-AF65-F5344CB8AC3E}">
        <p14:creationId xmlns:p14="http://schemas.microsoft.com/office/powerpoint/2010/main" val="326918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544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059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333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625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653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BE2B6B3-B4D6-0C48-A6F3-7C7BA60DB1FF}"/>
              </a:ext>
            </a:extLst>
          </p:cNvPr>
          <p:cNvSpPr>
            <a:spLocks noGrp="1"/>
          </p:cNvSpPr>
          <p:nvPr>
            <p:ph type="sldNum" sz="quarter" idx="10"/>
          </p:nvPr>
        </p:nvSpPr>
        <p:spPr>
          <a:ln/>
        </p:spPr>
        <p:txBody>
          <a:bodyPr/>
          <a:lstStyle>
            <a:lvl1pPr>
              <a:defRPr/>
            </a:lvl1pPr>
          </a:lstStyle>
          <a:p>
            <a:fld id="{63E536B8-4A1E-B343-AF8C-FF757BA96125}" type="slidenum">
              <a:rPr lang="en-US" altLang="en-US"/>
              <a:pPr/>
              <a:t>‹#›</a:t>
            </a:fld>
            <a:endParaRPr lang="en-US" altLang="en-US"/>
          </a:p>
        </p:txBody>
      </p:sp>
    </p:spTree>
    <p:extLst>
      <p:ext uri="{BB962C8B-B14F-4D97-AF65-F5344CB8AC3E}">
        <p14:creationId xmlns:p14="http://schemas.microsoft.com/office/powerpoint/2010/main" val="49907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0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9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0808-5329-3A4B-BC95-FF75E1EE37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4615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auctor</a:t>
            </a:r>
            <a:r>
              <a:rPr lang="en-US" dirty="0"/>
              <a:t> lacinia </a:t>
            </a:r>
            <a:r>
              <a:rPr lang="en-US" dirty="0" err="1"/>
              <a:t>efficitur</a:t>
            </a:r>
            <a:r>
              <a:rPr lang="en-US" dirty="0"/>
              <a:t>. Ut </a:t>
            </a:r>
            <a:r>
              <a:rPr lang="en-US" dirty="0" err="1"/>
              <a:t>condimentum</a:t>
            </a:r>
            <a:r>
              <a:rPr lang="en-US" dirty="0"/>
              <a:t> </a:t>
            </a:r>
            <a:r>
              <a:rPr lang="en-US" dirty="0" err="1"/>
              <a:t>faucibus</a:t>
            </a:r>
            <a:r>
              <a:rPr lang="en-US" dirty="0"/>
              <a:t> </a:t>
            </a:r>
            <a:r>
              <a:rPr lang="en-US" dirty="0" err="1"/>
              <a:t>varius</a:t>
            </a:r>
            <a:r>
              <a:rPr lang="en-US" dirty="0"/>
              <a:t>. </a:t>
            </a:r>
            <a:r>
              <a:rPr lang="en-US" dirty="0" err="1"/>
              <a:t>Fusce</a:t>
            </a:r>
            <a:r>
              <a:rPr lang="en-US" dirty="0"/>
              <a:t> dictum </a:t>
            </a:r>
            <a:r>
              <a:rPr lang="en-US" dirty="0" err="1"/>
              <a:t>urna</a:t>
            </a:r>
            <a:r>
              <a:rPr lang="en-US" dirty="0"/>
              <a:t> sit </a:t>
            </a:r>
            <a:r>
              <a:rPr lang="en-US" dirty="0" err="1"/>
              <a:t>amet</a:t>
            </a:r>
            <a:r>
              <a:rPr lang="en-US" dirty="0"/>
              <a:t> tempus </a:t>
            </a:r>
            <a:r>
              <a:rPr lang="en-US" dirty="0" err="1"/>
              <a:t>ultricies</a:t>
            </a:r>
            <a:r>
              <a:rPr lang="en-US" dirty="0"/>
              <a:t>. </a:t>
            </a:r>
            <a:r>
              <a:rPr lang="en-US" dirty="0" err="1"/>
              <a:t>Nullam</a:t>
            </a:r>
            <a:r>
              <a:rPr lang="en-US" dirty="0"/>
              <a:t> </a:t>
            </a:r>
            <a:r>
              <a:rPr lang="en-US" dirty="0" err="1"/>
              <a:t>quis</a:t>
            </a:r>
            <a:r>
              <a:rPr lang="en-US" dirty="0"/>
              <a:t> </a:t>
            </a:r>
            <a:r>
              <a:rPr lang="en-US" dirty="0" err="1"/>
              <a:t>lobortis</a:t>
            </a:r>
            <a:r>
              <a:rPr lang="en-US" dirty="0"/>
              <a:t> </a:t>
            </a:r>
            <a:r>
              <a:rPr lang="en-US" dirty="0" err="1"/>
              <a:t>velit</a:t>
            </a:r>
            <a:r>
              <a:rPr lang="en-US" dirty="0"/>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280505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auctor</a:t>
            </a:r>
            <a:r>
              <a:rPr lang="en-US" dirty="0"/>
              <a:t> lacinia </a:t>
            </a:r>
            <a:r>
              <a:rPr lang="en-US" dirty="0" err="1"/>
              <a:t>efficitur</a:t>
            </a:r>
            <a:r>
              <a:rPr lang="en-US" dirty="0"/>
              <a:t>. Ut </a:t>
            </a:r>
            <a:r>
              <a:rPr lang="en-US" dirty="0" err="1"/>
              <a:t>condimentum</a:t>
            </a:r>
            <a:r>
              <a:rPr lang="en-US" dirty="0"/>
              <a:t> </a:t>
            </a:r>
            <a:r>
              <a:rPr lang="en-US" dirty="0" err="1"/>
              <a:t>faucibus</a:t>
            </a:r>
            <a:r>
              <a:rPr lang="en-US" dirty="0"/>
              <a:t> </a:t>
            </a:r>
            <a:r>
              <a:rPr lang="en-US" dirty="0" err="1"/>
              <a:t>varius</a:t>
            </a:r>
            <a:r>
              <a:rPr lang="en-US" dirty="0"/>
              <a:t>. </a:t>
            </a:r>
            <a:r>
              <a:rPr lang="en-US" dirty="0" err="1"/>
              <a:t>Fusce</a:t>
            </a:r>
            <a:r>
              <a:rPr lang="en-US" dirty="0"/>
              <a:t> dictum </a:t>
            </a:r>
            <a:r>
              <a:rPr lang="en-US" dirty="0" err="1"/>
              <a:t>urna</a:t>
            </a:r>
            <a:r>
              <a:rPr lang="en-US" dirty="0"/>
              <a:t> sit </a:t>
            </a:r>
            <a:r>
              <a:rPr lang="en-US" dirty="0" err="1"/>
              <a:t>amet</a:t>
            </a:r>
            <a:r>
              <a:rPr lang="en-US" dirty="0"/>
              <a:t> tempus </a:t>
            </a:r>
            <a:r>
              <a:rPr lang="en-US" dirty="0" err="1"/>
              <a:t>ultricies</a:t>
            </a:r>
            <a:r>
              <a:rPr lang="en-US" dirty="0"/>
              <a:t>. </a:t>
            </a:r>
            <a:r>
              <a:rPr lang="en-US" dirty="0" err="1"/>
              <a:t>Nullam</a:t>
            </a:r>
            <a:r>
              <a:rPr lang="en-US" dirty="0"/>
              <a:t> </a:t>
            </a:r>
            <a:r>
              <a:rPr lang="en-US" dirty="0" err="1"/>
              <a:t>quis</a:t>
            </a:r>
            <a:r>
              <a:rPr lang="en-US" dirty="0"/>
              <a:t> </a:t>
            </a:r>
            <a:r>
              <a:rPr lang="en-US" dirty="0" err="1"/>
              <a:t>lobortis</a:t>
            </a:r>
            <a:r>
              <a:rPr lang="en-US" dirty="0"/>
              <a:t> </a:t>
            </a:r>
            <a:r>
              <a:rPr lang="en-US" dirty="0" err="1"/>
              <a:t>velit</a:t>
            </a:r>
            <a:r>
              <a:rPr lang="en-US" dirty="0"/>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56418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13467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FCA5357F-9713-BB4D-9AE1-E10DB318EF40}"/>
              </a:ext>
            </a:extLst>
          </p:cNvPr>
          <p:cNvSpPr>
            <a:spLocks noGrp="1"/>
          </p:cNvSpPr>
          <p:nvPr>
            <p:ph type="body" sz="quarter" idx="11"/>
          </p:nvPr>
        </p:nvSpPr>
        <p:spPr>
          <a:xfrm>
            <a:off x="624001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1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dirty="0"/>
              <a:t>Click to edit Master title style</a:t>
            </a:r>
          </a:p>
        </p:txBody>
      </p:sp>
      <p:sp>
        <p:nvSpPr>
          <p:cNvPr id="4" name="Picture Placeholder 3">
            <a:extLst>
              <a:ext uri="{FF2B5EF4-FFF2-40B4-BE49-F238E27FC236}">
                <a16:creationId xmlns:a16="http://schemas.microsoft.com/office/drawing/2014/main" id="{EADF02A9-D1D6-1947-8903-4AEE4B422F55}"/>
              </a:ext>
            </a:extLst>
          </p:cNvPr>
          <p:cNvSpPr>
            <a:spLocks noGrp="1"/>
          </p:cNvSpPr>
          <p:nvPr>
            <p:ph type="pic" sz="quarter" idx="11"/>
          </p:nvPr>
        </p:nvSpPr>
        <p:spPr>
          <a:xfrm>
            <a:off x="6096000" y="1916113"/>
            <a:ext cx="5473700" cy="4392612"/>
          </a:xfrm>
          <a:prstGeom prst="rect">
            <a:avLst/>
          </a:prstGeom>
        </p:spPr>
        <p:txBody>
          <a:bodyPr/>
          <a:lstStyle/>
          <a:p>
            <a:endParaRPr lang="en-US"/>
          </a:p>
        </p:txBody>
      </p:sp>
    </p:spTree>
    <p:extLst>
      <p:ext uri="{BB962C8B-B14F-4D97-AF65-F5344CB8AC3E}">
        <p14:creationId xmlns:p14="http://schemas.microsoft.com/office/powerpoint/2010/main" val="273617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6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C405-5329-8F44-BF87-076C7BC7DF3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82099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5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1524F4-450B-494A-8168-C27743591B4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01055-81AA-C044-9423-EC0F2F6D7467}" type="slidenum">
              <a:rPr lang="en-US" smtClean="0"/>
              <a:t>‹#›</a:t>
            </a:fld>
            <a:endParaRPr lang="en-US"/>
          </a:p>
        </p:txBody>
      </p:sp>
    </p:spTree>
    <p:extLst>
      <p:ext uri="{BB962C8B-B14F-4D97-AF65-F5344CB8AC3E}">
        <p14:creationId xmlns:p14="http://schemas.microsoft.com/office/powerpoint/2010/main" val="32659114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06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3FE484-FEE0-2449-9EE7-ED6769BE7175}"/>
              </a:ext>
            </a:extLst>
          </p:cNvPr>
          <p:cNvSpPr>
            <a:spLocks noGrp="1"/>
          </p:cNvSpPr>
          <p:nvPr>
            <p:ph type="sldNum" sz="quarter" idx="2"/>
          </p:nvPr>
        </p:nvSpPr>
        <p:spPr bwMode="auto">
          <a:xfrm>
            <a:off x="11088688" y="6403975"/>
            <a:ext cx="265112" cy="268288"/>
          </a:xfrm>
          <a:prstGeom prst="rect">
            <a:avLst/>
          </a:prstGeom>
          <a:noFill/>
          <a:ln>
            <a:noFill/>
          </a:ln>
          <a:effectLst/>
        </p:spPr>
        <p:txBody>
          <a:bodyPr vert="horz" wrap="none" lIns="45718" tIns="45718" rIns="45718" bIns="45718" numCol="1" anchor="ctr" anchorCtr="0" compatLnSpc="1">
            <a:prstTxWarp prst="textNoShape">
              <a:avLst/>
            </a:prstTxWarp>
          </a:bodyPr>
          <a:lstStyle>
            <a:lvl1pPr algn="r" eaLnBrk="1">
              <a:defRPr sz="1200">
                <a:solidFill>
                  <a:srgbClr val="888888"/>
                </a:solidFill>
              </a:defRPr>
            </a:lvl1pPr>
          </a:lstStyle>
          <a:p>
            <a:fld id="{78C86882-5437-3747-9A87-8CEFECD49F12}" type="slidenum">
              <a:rPr lang="en-US" altLang="en-US"/>
              <a:pPr/>
              <a:t>‹#›</a:t>
            </a:fld>
            <a:endParaRPr lang="en-US" altLang="en-US"/>
          </a:p>
        </p:txBody>
      </p:sp>
      <p:pic>
        <p:nvPicPr>
          <p:cNvPr id="1027" name="Picture 3">
            <a:extLst>
              <a:ext uri="{FF2B5EF4-FFF2-40B4-BE49-F238E27FC236}">
                <a16:creationId xmlns:a16="http://schemas.microsoft.com/office/drawing/2014/main" id="{A135BC1E-1C1B-374E-A928-22464112F594}"/>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l" rtl="0" eaLnBrk="0" fontAlgn="base" hangingPunct="0">
        <a:lnSpc>
          <a:spcPct val="90000"/>
        </a:lnSpc>
        <a:spcBef>
          <a:spcPct val="0"/>
        </a:spcBef>
        <a:spcAft>
          <a:spcPct val="0"/>
        </a:spcAft>
        <a:defRPr sz="4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Calibri Light" panose="020F0302020204030204" pitchFamily="34" charset="0"/>
        </a:defRPr>
      </a:lvl1pPr>
      <a:lvl2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9pPr>
    </p:titleStyle>
    <p:bodyStyle>
      <a:lvl1pPr algn="l" rtl="0" eaLnBrk="0" fontAlgn="base" hangingPunct="0">
        <a:lnSpc>
          <a:spcPct val="90000"/>
        </a:lnSpc>
        <a:spcBef>
          <a:spcPts val="1000"/>
        </a:spcBef>
        <a:spcAft>
          <a:spcPct val="0"/>
        </a:spcAft>
        <a:buSzPct val="100000"/>
        <a:defRPr sz="2800" b="1" kern="1200">
          <a:solidFill>
            <a:schemeClr val="bg1"/>
          </a:solidFill>
          <a:latin typeface="Gotham Narrow Bold" pitchFamily="2" charset="0"/>
          <a:ea typeface="+mn-ea"/>
          <a:cs typeface="+mn-cs"/>
          <a:sym typeface="Calibri" panose="020F0502020204030204" pitchFamily="34" charset="0"/>
        </a:defRPr>
      </a:lvl1pPr>
      <a:lvl2pPr marL="457200" algn="l" rtl="0" eaLnBrk="0" fontAlgn="base" hangingPunct="0">
        <a:lnSpc>
          <a:spcPct val="90000"/>
        </a:lnSpc>
        <a:spcBef>
          <a:spcPts val="1000"/>
        </a:spcBef>
        <a:spcAft>
          <a:spcPct val="0"/>
        </a:spcAft>
        <a:buSzPct val="100000"/>
        <a:defRPr sz="2800" kern="12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panose="020F0502020204030204" pitchFamily="34" charset="0"/>
        </a:defRPr>
      </a:lvl2pPr>
      <a:lvl3pPr marL="914400" algn="l" rtl="0" eaLnBrk="0" fontAlgn="base" hangingPunct="0">
        <a:lnSpc>
          <a:spcPct val="90000"/>
        </a:lnSpc>
        <a:spcBef>
          <a:spcPts val="1000"/>
        </a:spcBef>
        <a:spcAft>
          <a:spcPct val="0"/>
        </a:spcAft>
        <a:buSzPct val="100000"/>
        <a:defRPr sz="2800" kern="1200">
          <a:solidFill>
            <a:srgbClr val="000000"/>
          </a:solidFill>
          <a:latin typeface="+mn-lt"/>
          <a:ea typeface="+mn-ea"/>
          <a:cs typeface="Open Sans" panose="020B0606030504020204" pitchFamily="34" charset="0"/>
          <a:sym typeface="Calibri" panose="020F0502020204030204" pitchFamily="34" charset="0"/>
        </a:defRPr>
      </a:lvl3pPr>
      <a:lvl4pPr marL="1371600" algn="l" rtl="0" eaLnBrk="0" fontAlgn="base" hangingPunct="0">
        <a:lnSpc>
          <a:spcPct val="90000"/>
        </a:lnSpc>
        <a:spcBef>
          <a:spcPts val="1000"/>
        </a:spcBef>
        <a:spcAft>
          <a:spcPct val="0"/>
        </a:spcAft>
        <a:buSzPct val="100000"/>
        <a:defRPr sz="2800" kern="1200">
          <a:solidFill>
            <a:srgbClr val="000000"/>
          </a:solidFill>
          <a:latin typeface="+mn-lt"/>
          <a:ea typeface="+mn-ea"/>
          <a:cs typeface="Open Sans" panose="020B0606030504020204" pitchFamily="34" charset="0"/>
          <a:sym typeface="Calibri" panose="020F0502020204030204" pitchFamily="34" charset="0"/>
        </a:defRPr>
      </a:lvl4pPr>
      <a:lvl5pPr marL="1828800" algn="l" rtl="0" eaLnBrk="0" fontAlgn="base" hangingPunct="0">
        <a:lnSpc>
          <a:spcPct val="90000"/>
        </a:lnSpc>
        <a:spcBef>
          <a:spcPts val="1000"/>
        </a:spcBef>
        <a:spcAft>
          <a:spcPct val="0"/>
        </a:spcAft>
        <a:buSzPct val="100000"/>
        <a:defRPr sz="2800" kern="1200">
          <a:solidFill>
            <a:srgbClr val="000000"/>
          </a:solidFill>
          <a:latin typeface="+mn-lt"/>
          <a:ea typeface="+mn-ea"/>
          <a:cs typeface="Open Sans" panose="020B0606030504020204" pitchFamily="34" charset="0"/>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AB373-CFC7-C849-A174-915481BA7EC2}"/>
              </a:ext>
            </a:extLst>
          </p:cNvPr>
          <p:cNvPicPr>
            <a:picLocks noChangeAspect="1"/>
          </p:cNvPicPr>
          <p:nvPr userDrawn="1"/>
        </p:nvPicPr>
        <p:blipFill>
          <a:blip r:embed="rId9"/>
          <a:stretch>
            <a:fillRect/>
          </a:stretch>
        </p:blipFill>
        <p:spPr>
          <a:xfrm>
            <a:off x="10704512" y="260648"/>
            <a:ext cx="1224136" cy="1224136"/>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95" r:id="rId2"/>
    <p:sldLayoutId id="2147483696" r:id="rId3"/>
    <p:sldLayoutId id="2147483697" r:id="rId4"/>
    <p:sldLayoutId id="2147483698" r:id="rId5"/>
    <p:sldLayoutId id="2147483717" r:id="rId6"/>
    <p:sldLayoutId id="2147483718"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04D62-23FC-224F-B479-F741B27866FE}"/>
              </a:ext>
            </a:extLst>
          </p:cNvPr>
          <p:cNvPicPr>
            <a:picLocks noChangeAspect="1"/>
          </p:cNvPicPr>
          <p:nvPr userDrawn="1"/>
        </p:nvPicPr>
        <p:blipFill>
          <a:blip r:embed="rId6"/>
          <a:stretch>
            <a:fillRect/>
          </a:stretch>
        </p:blipFill>
        <p:spPr>
          <a:xfrm>
            <a:off x="10683293" y="260648"/>
            <a:ext cx="1266574" cy="1260000"/>
          </a:xfrm>
          <a:prstGeom prst="rect">
            <a:avLst/>
          </a:prstGeom>
        </p:spPr>
      </p:pic>
    </p:spTree>
    <p:extLst>
      <p:ext uri="{BB962C8B-B14F-4D97-AF65-F5344CB8AC3E}">
        <p14:creationId xmlns:p14="http://schemas.microsoft.com/office/powerpoint/2010/main" val="25772878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3"/>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033649"/>
      </p:ext>
    </p:extLst>
  </p:cSld>
  <p:clrMap bg1="lt1" tx1="dk1" bg2="lt2" tx2="dk2" accent1="accent1" accent2="accent2" accent3="accent3" accent4="accent4" accent5="accent5" accent6="accent6" hlink="hlink" folHlink="folHlink"/>
  <p:sldLayoutIdLst>
    <p:sldLayoutId id="214748370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3"/>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230335"/>
      </p:ext>
    </p:extLst>
  </p:cSld>
  <p:clrMap bg1="lt1" tx1="dk1" bg2="lt2" tx2="dk2" accent1="accent1" accent2="accent2" accent3="accent3" accent4="accent4" accent5="accent5" accent6="accent6" hlink="hlink" folHlink="folHlink"/>
  <p:sldLayoutIdLst>
    <p:sldLayoutId id="214748370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a:extLst>
              <a:ext uri="{FF2B5EF4-FFF2-40B4-BE49-F238E27FC236}">
                <a16:creationId xmlns:a16="http://schemas.microsoft.com/office/drawing/2014/main" id="{4A9BDAC7-397C-164A-A84F-9A78B8DF9823}"/>
              </a:ext>
            </a:extLst>
          </p:cNvPr>
          <p:cNvSpPr txBox="1">
            <a:spLocks noChangeArrowheads="1"/>
          </p:cNvSpPr>
          <p:nvPr/>
        </p:nvSpPr>
        <p:spPr bwMode="auto">
          <a:xfrm>
            <a:off x="548849" y="5093513"/>
            <a:ext cx="11643151"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20000"/>
              </a:lnSpc>
            </a:pPr>
            <a:r>
              <a:rPr lang="en-US" sz="2800" b="1" dirty="0">
                <a:solidFill>
                  <a:schemeClr val="bg1"/>
                </a:solidFill>
              </a:rPr>
              <a:t>Parent workshop: </a:t>
            </a:r>
            <a:r>
              <a:rPr lang="en-US" sz="2800" dirty="0">
                <a:solidFill>
                  <a:schemeClr val="bg1"/>
                </a:solidFill>
              </a:rPr>
              <a:t>Phonics and early reading at Walsh Memorial Infant School</a:t>
            </a:r>
          </a:p>
        </p:txBody>
      </p:sp>
      <p:sp>
        <p:nvSpPr>
          <p:cNvPr id="4" name="TextBox 6">
            <a:extLst>
              <a:ext uri="{FF2B5EF4-FFF2-40B4-BE49-F238E27FC236}">
                <a16:creationId xmlns:a16="http://schemas.microsoft.com/office/drawing/2014/main" id="{73606950-956A-2146-9DAF-59766DE0859D}"/>
              </a:ext>
            </a:extLst>
          </p:cNvPr>
          <p:cNvSpPr txBox="1">
            <a:spLocks noChangeArrowheads="1"/>
          </p:cNvSpPr>
          <p:nvPr/>
        </p:nvSpPr>
        <p:spPr bwMode="auto">
          <a:xfrm>
            <a:off x="548849" y="3789040"/>
            <a:ext cx="4320480" cy="128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pPr>
            <a:r>
              <a:rPr lang="en-GB" altLang="en-US" sz="4800" b="1" dirty="0">
                <a:solidFill>
                  <a:schemeClr val="bg1"/>
                </a:solidFill>
              </a:rPr>
              <a:t>Teach reading: change lives</a:t>
            </a:r>
          </a:p>
        </p:txBody>
      </p:sp>
      <p:pic>
        <p:nvPicPr>
          <p:cNvPr id="6" name="Picture 5">
            <a:extLst>
              <a:ext uri="{FF2B5EF4-FFF2-40B4-BE49-F238E27FC236}">
                <a16:creationId xmlns:a16="http://schemas.microsoft.com/office/drawing/2014/main" id="{1F7C30C3-F1AC-DA8E-3826-BE87E63FC368}"/>
              </a:ext>
            </a:extLst>
          </p:cNvPr>
          <p:cNvPicPr>
            <a:picLocks noChangeAspect="1"/>
          </p:cNvPicPr>
          <p:nvPr/>
        </p:nvPicPr>
        <p:blipFill>
          <a:blip r:embed="rId3"/>
          <a:stretch>
            <a:fillRect/>
          </a:stretch>
        </p:blipFill>
        <p:spPr>
          <a:xfrm>
            <a:off x="8402364" y="5825929"/>
            <a:ext cx="3789636" cy="1032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29987A-5DE9-0F4E-8665-7BDCAB35A580}"/>
              </a:ext>
            </a:extLst>
          </p:cNvPr>
          <p:cNvSpPr>
            <a:spLocks noGrp="1"/>
          </p:cNvSpPr>
          <p:nvPr>
            <p:ph type="body" sz="quarter" idx="10"/>
          </p:nvPr>
        </p:nvSpPr>
        <p:spPr/>
        <p:txBody>
          <a:bodyPr vert="horz" lIns="91440" tIns="45720" rIns="91440" bIns="45720" rtlCol="0">
            <a:normAutofit/>
          </a:bodyPr>
          <a:lstStyle/>
          <a:p>
            <a:pPr eaLnBrk="1" hangingPunct="1"/>
            <a:r>
              <a:rPr lang="en-US" sz="4200" dirty="0"/>
              <a:t>A love of reading is the biggest indicator of future academic success.</a:t>
            </a:r>
          </a:p>
          <a:p>
            <a:pPr eaLnBrk="1" hangingPunct="1"/>
            <a:r>
              <a:rPr lang="en-US" sz="1600" dirty="0"/>
              <a:t>OECD (</a:t>
            </a:r>
            <a:r>
              <a:rPr lang="en-GB" sz="1600" b="0" dirty="0"/>
              <a:t>The Organisation for Economic Co-operation and Development)</a:t>
            </a:r>
            <a:endParaRPr lang="en-US" sz="1600" dirty="0"/>
          </a:p>
        </p:txBody>
      </p:sp>
    </p:spTree>
    <p:extLst>
      <p:ext uri="{BB962C8B-B14F-4D97-AF65-F5344CB8AC3E}">
        <p14:creationId xmlns:p14="http://schemas.microsoft.com/office/powerpoint/2010/main" val="6761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4AC40-E2B1-BC49-BFC1-AB1227E350D5}"/>
              </a:ext>
            </a:extLst>
          </p:cNvPr>
          <p:cNvPicPr>
            <a:picLocks noChangeAspect="1"/>
          </p:cNvPicPr>
          <p:nvPr/>
        </p:nvPicPr>
        <p:blipFill>
          <a:blip r:embed="rId3">
            <a:alphaModFix amt="4000"/>
          </a:blip>
          <a:stretch>
            <a:fillRect/>
          </a:stretch>
        </p:blipFill>
        <p:spPr>
          <a:xfrm>
            <a:off x="263352" y="-1179512"/>
            <a:ext cx="8556550" cy="8935311"/>
          </a:xfrm>
          <a:prstGeom prst="rect">
            <a:avLst/>
          </a:prstGeom>
        </p:spPr>
      </p:pic>
      <p:sp>
        <p:nvSpPr>
          <p:cNvPr id="3" name="TextBox 2">
            <a:extLst>
              <a:ext uri="{FF2B5EF4-FFF2-40B4-BE49-F238E27FC236}">
                <a16:creationId xmlns:a16="http://schemas.microsoft.com/office/drawing/2014/main" id="{468005F6-CA72-7F49-9FE7-38E6A45AA721}"/>
              </a:ext>
            </a:extLst>
          </p:cNvPr>
          <p:cNvSpPr txBox="1"/>
          <p:nvPr/>
        </p:nvSpPr>
        <p:spPr>
          <a:xfrm>
            <a:off x="0" y="2780928"/>
            <a:ext cx="12191999" cy="1092607"/>
          </a:xfrm>
          <a:prstGeom prst="rect">
            <a:avLst/>
          </a:prstGeom>
          <a:noFill/>
        </p:spPr>
        <p:txBody>
          <a:bodyPr wrap="square" rtlCol="0">
            <a:spAutoFit/>
          </a:bodyPr>
          <a:lstStyle/>
          <a:p>
            <a:pPr algn="ctr"/>
            <a:r>
              <a:rPr lang="en-US" sz="6500" b="1" dirty="0">
                <a:solidFill>
                  <a:schemeClr val="bg1"/>
                </a:solidFill>
              </a:rPr>
              <a:t>Reading at home</a:t>
            </a:r>
          </a:p>
        </p:txBody>
      </p:sp>
    </p:spTree>
    <p:extLst>
      <p:ext uri="{BB962C8B-B14F-4D97-AF65-F5344CB8AC3E}">
        <p14:creationId xmlns:p14="http://schemas.microsoft.com/office/powerpoint/2010/main" val="203553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D8210-885A-174D-BE35-D51386DEE975}"/>
              </a:ext>
            </a:extLst>
          </p:cNvPr>
          <p:cNvSpPr>
            <a:spLocks noGrp="1"/>
          </p:cNvSpPr>
          <p:nvPr>
            <p:ph type="body" sz="quarter" idx="10"/>
          </p:nvPr>
        </p:nvSpPr>
        <p:spPr>
          <a:xfrm>
            <a:off x="479376" y="1886054"/>
            <a:ext cx="6336704" cy="4392488"/>
          </a:xfrm>
        </p:spPr>
        <p:txBody>
          <a:bodyPr lIns="91440" tIns="45720" rIns="91440" bIns="45720" anchor="t"/>
          <a:lstStyle/>
          <a:p>
            <a:pPr marL="0" indent="0">
              <a:buNone/>
            </a:pPr>
            <a:r>
              <a:rPr lang="en-US" sz="2400" b="1" dirty="0">
                <a:solidFill>
                  <a:schemeClr val="accent2"/>
                </a:solidFill>
                <a:latin typeface="Calibri"/>
                <a:cs typeface="Calibri"/>
              </a:rPr>
              <a:t>Reading a book and chatting about it had a positive impact a year later on children’s ability to…</a:t>
            </a:r>
          </a:p>
          <a:p>
            <a:r>
              <a:rPr lang="en-US" sz="2400" dirty="0">
                <a:solidFill>
                  <a:schemeClr val="tx1">
                    <a:lumMod val="95000"/>
                    <a:lumOff val="5000"/>
                  </a:schemeClr>
                </a:solidFill>
                <a:latin typeface="Calibri"/>
                <a:cs typeface="Calibri"/>
              </a:rPr>
              <a:t>understand words and sentences</a:t>
            </a:r>
          </a:p>
          <a:p>
            <a:r>
              <a:rPr lang="en-US" sz="2400" dirty="0">
                <a:solidFill>
                  <a:schemeClr val="tx1">
                    <a:lumMod val="95000"/>
                    <a:lumOff val="5000"/>
                  </a:schemeClr>
                </a:solidFill>
                <a:latin typeface="Calibri"/>
                <a:cs typeface="Calibri"/>
              </a:rPr>
              <a:t>use a wide range of vocabulary </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r>
              <a:rPr lang="en-US" sz="2400" dirty="0">
                <a:solidFill>
                  <a:schemeClr val="tx1">
                    <a:lumMod val="95000"/>
                    <a:lumOff val="5000"/>
                  </a:schemeClr>
                </a:solidFill>
                <a:latin typeface="Calibri"/>
                <a:cs typeface="Calibri"/>
              </a:rPr>
              <a:t>develop listening and comprehension skills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r>
              <a:rPr lang="en-US" sz="2400" dirty="0">
                <a:solidFill>
                  <a:schemeClr val="tx1">
                    <a:lumMod val="95000"/>
                    <a:lumOff val="5000"/>
                  </a:schemeClr>
                </a:solidFill>
                <a:latin typeface="Calibri"/>
                <a:cs typeface="Calibri"/>
              </a:rPr>
              <a:t>The amount of books children were exposed to by age 6 was a positive predictor of their reading ability two years later.</a:t>
            </a: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endParaRPr lang="en-US" sz="2400" dirty="0">
              <a:solidFill>
                <a:schemeClr val="tx1">
                  <a:lumMod val="95000"/>
                  <a:lumOff val="5000"/>
                </a:schemeClr>
              </a:solidFill>
            </a:endParaRPr>
          </a:p>
        </p:txBody>
      </p:sp>
      <p:sp>
        <p:nvSpPr>
          <p:cNvPr id="3" name="Title 2">
            <a:extLst>
              <a:ext uri="{FF2B5EF4-FFF2-40B4-BE49-F238E27FC236}">
                <a16:creationId xmlns:a16="http://schemas.microsoft.com/office/drawing/2014/main" id="{121341B6-FC05-0C46-9C0D-7547DDDC163E}"/>
              </a:ext>
            </a:extLst>
          </p:cNvPr>
          <p:cNvSpPr>
            <a:spLocks noGrp="1"/>
          </p:cNvSpPr>
          <p:nvPr>
            <p:ph type="title"/>
          </p:nvPr>
        </p:nvSpPr>
        <p:spPr>
          <a:xfrm>
            <a:off x="479376" y="332656"/>
            <a:ext cx="7632848" cy="1152128"/>
          </a:xfrm>
        </p:spPr>
        <p:txBody>
          <a:bodyPr/>
          <a:lstStyle/>
          <a:p>
            <a:r>
              <a:rPr lang="en-US" dirty="0"/>
              <a:t>The most important thing you can do is read with your child</a:t>
            </a:r>
          </a:p>
        </p:txBody>
      </p:sp>
      <p:sp>
        <p:nvSpPr>
          <p:cNvPr id="4" name="TextBox 3">
            <a:extLst>
              <a:ext uri="{FF2B5EF4-FFF2-40B4-BE49-F238E27FC236}">
                <a16:creationId xmlns:a16="http://schemas.microsoft.com/office/drawing/2014/main" id="{E0FE7C68-BDBB-E140-8D8B-B0BB4B7FFB6D}"/>
              </a:ext>
            </a:extLst>
          </p:cNvPr>
          <p:cNvSpPr txBox="1"/>
          <p:nvPr/>
        </p:nvSpPr>
        <p:spPr>
          <a:xfrm>
            <a:off x="479376" y="6124654"/>
            <a:ext cx="9770110" cy="307777"/>
          </a:xfrm>
          <a:prstGeom prst="rect">
            <a:avLst/>
          </a:prstGeom>
          <a:noFill/>
        </p:spPr>
        <p:txBody>
          <a:bodyPr wrap="none" rtlCol="0">
            <a:spAutoFit/>
          </a:bodyPr>
          <a:lstStyle/>
          <a:p>
            <a:r>
              <a:rPr lang="en-US" sz="1400" i="1" dirty="0">
                <a:solidFill>
                  <a:schemeClr val="tx1">
                    <a:lumMod val="65000"/>
                    <a:lumOff val="35000"/>
                  </a:schemeClr>
                </a:solidFill>
                <a:latin typeface="Calibri"/>
                <a:cs typeface="Calibri"/>
              </a:rPr>
              <a:t>Parental involvement in the development of children’s reading skills:  A five-year longitudinal study </a:t>
            </a:r>
            <a:r>
              <a:rPr lang="en-US" sz="1400" dirty="0">
                <a:solidFill>
                  <a:schemeClr val="tx1">
                    <a:lumMod val="65000"/>
                    <a:lumOff val="35000"/>
                  </a:schemeClr>
                </a:solidFill>
                <a:latin typeface="Calibri"/>
                <a:cs typeface="Calibri"/>
              </a:rPr>
              <a:t>(2002) </a:t>
            </a:r>
            <a:r>
              <a:rPr lang="en-US" sz="1400" dirty="0" err="1">
                <a:solidFill>
                  <a:schemeClr val="tx1">
                    <a:lumMod val="65000"/>
                    <a:lumOff val="35000"/>
                  </a:schemeClr>
                </a:solidFill>
                <a:latin typeface="Calibri"/>
                <a:cs typeface="Calibri"/>
              </a:rPr>
              <a:t>Senechal</a:t>
            </a:r>
            <a:r>
              <a:rPr lang="en-US" sz="1400" dirty="0">
                <a:solidFill>
                  <a:schemeClr val="tx1">
                    <a:lumMod val="65000"/>
                    <a:lumOff val="35000"/>
                  </a:schemeClr>
                </a:solidFill>
                <a:latin typeface="Calibri"/>
                <a:cs typeface="Calibri"/>
              </a:rPr>
              <a:t>, M. and </a:t>
            </a:r>
            <a:r>
              <a:rPr lang="en-US" sz="1400" dirty="0" err="1">
                <a:solidFill>
                  <a:schemeClr val="tx1">
                    <a:lumMod val="65000"/>
                    <a:lumOff val="35000"/>
                  </a:schemeClr>
                </a:solidFill>
                <a:latin typeface="Calibri"/>
                <a:cs typeface="Calibri"/>
              </a:rPr>
              <a:t>Lefvre</a:t>
            </a:r>
            <a:r>
              <a:rPr lang="en-US" sz="1400" dirty="0">
                <a:solidFill>
                  <a:schemeClr val="tx1">
                    <a:lumMod val="65000"/>
                    <a:lumOff val="35000"/>
                  </a:schemeClr>
                </a:solidFill>
                <a:latin typeface="Calibri"/>
                <a:cs typeface="Calibri"/>
              </a:rPr>
              <a:t>, J</a:t>
            </a:r>
          </a:p>
        </p:txBody>
      </p:sp>
      <p:pic>
        <p:nvPicPr>
          <p:cNvPr id="7" name="Picture 6">
            <a:extLst>
              <a:ext uri="{FF2B5EF4-FFF2-40B4-BE49-F238E27FC236}">
                <a16:creationId xmlns:a16="http://schemas.microsoft.com/office/drawing/2014/main" id="{7CF1A9DE-555E-D447-B11E-7281FAC2B683}"/>
              </a:ext>
            </a:extLst>
          </p:cNvPr>
          <p:cNvPicPr>
            <a:picLocks noChangeAspect="1"/>
          </p:cNvPicPr>
          <p:nvPr/>
        </p:nvPicPr>
        <p:blipFill rotWithShape="1">
          <a:blip r:embed="rId3">
            <a:extLst>
              <a:ext uri="{28A0092B-C50C-407E-A947-70E740481C1C}">
                <a14:useLocalDpi xmlns:a14="http://schemas.microsoft.com/office/drawing/2010/main"/>
              </a:ext>
            </a:extLst>
          </a:blip>
          <a:srcRect t="-758"/>
          <a:stretch/>
        </p:blipFill>
        <p:spPr>
          <a:xfrm>
            <a:off x="7320136" y="1818287"/>
            <a:ext cx="4392488" cy="3909005"/>
          </a:xfrm>
          <a:prstGeom prst="roundRect">
            <a:avLst>
              <a:gd name="adj" fmla="val 5225"/>
            </a:avLst>
          </a:prstGeom>
        </p:spPr>
      </p:pic>
    </p:spTree>
    <p:extLst>
      <p:ext uri="{BB962C8B-B14F-4D97-AF65-F5344CB8AC3E}">
        <p14:creationId xmlns:p14="http://schemas.microsoft.com/office/powerpoint/2010/main" val="40238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9D9F07-F2DA-894B-8DF2-76A12817ACE2}"/>
              </a:ext>
            </a:extLst>
          </p:cNvPr>
          <p:cNvPicPr>
            <a:picLocks noChangeAspect="1"/>
          </p:cNvPicPr>
          <p:nvPr/>
        </p:nvPicPr>
        <p:blipFill>
          <a:blip r:embed="rId3"/>
          <a:stretch>
            <a:fillRect/>
          </a:stretch>
        </p:blipFill>
        <p:spPr>
          <a:xfrm>
            <a:off x="623392" y="1408925"/>
            <a:ext cx="2470379" cy="2347555"/>
          </a:xfrm>
          <a:prstGeom prst="rect">
            <a:avLst/>
          </a:prstGeom>
          <a:effectLst>
            <a:glow rad="127000">
              <a:schemeClr val="tx1">
                <a:lumMod val="95000"/>
                <a:lumOff val="5000"/>
                <a:alpha val="6000"/>
              </a:schemeClr>
            </a:glow>
          </a:effectLst>
        </p:spPr>
      </p:pic>
      <p:pic>
        <p:nvPicPr>
          <p:cNvPr id="10" name="Picture 9">
            <a:extLst>
              <a:ext uri="{FF2B5EF4-FFF2-40B4-BE49-F238E27FC236}">
                <a16:creationId xmlns:a16="http://schemas.microsoft.com/office/drawing/2014/main" id="{C0D0AA75-D178-2746-8F53-7C171FD3BB20}"/>
              </a:ext>
            </a:extLst>
          </p:cNvPr>
          <p:cNvPicPr>
            <a:picLocks noChangeAspect="1"/>
          </p:cNvPicPr>
          <p:nvPr/>
        </p:nvPicPr>
        <p:blipFill>
          <a:blip r:embed="rId4"/>
          <a:stretch>
            <a:fillRect/>
          </a:stretch>
        </p:blipFill>
        <p:spPr>
          <a:xfrm>
            <a:off x="8114349" y="1167527"/>
            <a:ext cx="2691952" cy="3343231"/>
          </a:xfrm>
          <a:prstGeom prst="rect">
            <a:avLst/>
          </a:prstGeom>
          <a:effectLst>
            <a:glow rad="127000">
              <a:schemeClr val="tx1">
                <a:lumMod val="95000"/>
                <a:lumOff val="5000"/>
                <a:alpha val="6000"/>
              </a:schemeClr>
            </a:glow>
          </a:effectLst>
        </p:spPr>
      </p:pic>
      <p:sp>
        <p:nvSpPr>
          <p:cNvPr id="3" name="Title 2">
            <a:extLst>
              <a:ext uri="{FF2B5EF4-FFF2-40B4-BE49-F238E27FC236}">
                <a16:creationId xmlns:a16="http://schemas.microsoft.com/office/drawing/2014/main" id="{0C2C5322-C816-CC44-B38C-334FC281CAFF}"/>
              </a:ext>
            </a:extLst>
          </p:cNvPr>
          <p:cNvSpPr>
            <a:spLocks noGrp="1"/>
          </p:cNvSpPr>
          <p:nvPr>
            <p:ph type="title"/>
          </p:nvPr>
        </p:nvSpPr>
        <p:spPr>
          <a:xfrm>
            <a:off x="302199" y="245255"/>
            <a:ext cx="9793088" cy="743642"/>
          </a:xfrm>
        </p:spPr>
        <p:txBody>
          <a:bodyPr/>
          <a:lstStyle/>
          <a:p>
            <a:r>
              <a:rPr lang="en-US" dirty="0"/>
              <a:t>Books going home- 3 new books a week </a:t>
            </a:r>
          </a:p>
        </p:txBody>
      </p:sp>
      <p:sp>
        <p:nvSpPr>
          <p:cNvPr id="8" name="Rectangle 7">
            <a:extLst>
              <a:ext uri="{FF2B5EF4-FFF2-40B4-BE49-F238E27FC236}">
                <a16:creationId xmlns:a16="http://schemas.microsoft.com/office/drawing/2014/main" id="{58A4A86D-1242-B34F-88C8-5D9AC660725C}"/>
              </a:ext>
            </a:extLst>
          </p:cNvPr>
          <p:cNvSpPr/>
          <p:nvPr/>
        </p:nvSpPr>
        <p:spPr>
          <a:xfrm>
            <a:off x="8396937" y="10417121"/>
            <a:ext cx="2898674" cy="73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0C2C5322-C816-CC44-B38C-334FC281CAFF}"/>
              </a:ext>
            </a:extLst>
          </p:cNvPr>
          <p:cNvSpPr txBox="1">
            <a:spLocks/>
          </p:cNvSpPr>
          <p:nvPr/>
        </p:nvSpPr>
        <p:spPr>
          <a:xfrm>
            <a:off x="456938" y="5157192"/>
            <a:ext cx="3288944" cy="1152128"/>
          </a:xfrm>
          <a:prstGeom prst="rect">
            <a:avLst/>
          </a:prstGeom>
        </p:spPr>
        <p:txBody>
          <a:bodyPr anchor="b" anchorCtr="0"/>
          <a:lstStyle>
            <a:lvl1pPr algn="l"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a:lstStyle>
          <a:p>
            <a:r>
              <a:rPr lang="en-US" sz="3200" dirty="0"/>
              <a:t>Phonetically decodable  e reader (until reading at Orange level)</a:t>
            </a:r>
          </a:p>
        </p:txBody>
      </p:sp>
      <p:sp>
        <p:nvSpPr>
          <p:cNvPr id="13" name="Title 2">
            <a:extLst>
              <a:ext uri="{FF2B5EF4-FFF2-40B4-BE49-F238E27FC236}">
                <a16:creationId xmlns:a16="http://schemas.microsoft.com/office/drawing/2014/main" id="{0C2C5322-C816-CC44-B38C-334FC281CAFF}"/>
              </a:ext>
            </a:extLst>
          </p:cNvPr>
          <p:cNvSpPr txBox="1">
            <a:spLocks/>
          </p:cNvSpPr>
          <p:nvPr/>
        </p:nvSpPr>
        <p:spPr>
          <a:xfrm>
            <a:off x="8082635" y="5395429"/>
            <a:ext cx="3288944" cy="1152128"/>
          </a:xfrm>
          <a:prstGeom prst="rect">
            <a:avLst/>
          </a:prstGeom>
        </p:spPr>
        <p:txBody>
          <a:bodyPr anchor="b" anchorCtr="0"/>
          <a:lstStyle>
            <a:lvl1pPr algn="l"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a:lstStyle>
          <a:p>
            <a:r>
              <a:rPr lang="en-US" sz="3200" dirty="0"/>
              <a:t>Library book to share with your child</a:t>
            </a:r>
          </a:p>
        </p:txBody>
      </p:sp>
      <p:pic>
        <p:nvPicPr>
          <p:cNvPr id="1026" name="Picture 2" descr="Oxford Reading Tree: Level 8: More Stories: Pack of 6 : Roderick Hunt  (author), : 9780198483403 : Blackwe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767" y="4090111"/>
            <a:ext cx="3048803" cy="213416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2">
            <a:extLst>
              <a:ext uri="{FF2B5EF4-FFF2-40B4-BE49-F238E27FC236}">
                <a16:creationId xmlns:a16="http://schemas.microsoft.com/office/drawing/2014/main" id="{0C2C5322-C816-CC44-B38C-334FC281CAFF}"/>
              </a:ext>
            </a:extLst>
          </p:cNvPr>
          <p:cNvSpPr txBox="1">
            <a:spLocks/>
          </p:cNvSpPr>
          <p:nvPr/>
        </p:nvSpPr>
        <p:spPr>
          <a:xfrm>
            <a:off x="3739810" y="2411258"/>
            <a:ext cx="4210279" cy="1152128"/>
          </a:xfrm>
          <a:prstGeom prst="rect">
            <a:avLst/>
          </a:prstGeom>
        </p:spPr>
        <p:txBody>
          <a:bodyPr anchor="b" anchorCtr="0"/>
          <a:lstStyle>
            <a:lvl1pPr algn="l"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a:lstStyle>
          <a:p>
            <a:r>
              <a:rPr lang="en-US" sz="3200" dirty="0"/>
              <a:t>Sharing book (after Orange level your child will get 2 of these and they will be their main reading books) </a:t>
            </a:r>
          </a:p>
        </p:txBody>
      </p:sp>
    </p:spTree>
    <p:extLst>
      <p:ext uri="{BB962C8B-B14F-4D97-AF65-F5344CB8AC3E}">
        <p14:creationId xmlns:p14="http://schemas.microsoft.com/office/powerpoint/2010/main" val="34653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C54C73-597C-A44C-AEB0-5A2995796968}"/>
              </a:ext>
            </a:extLst>
          </p:cNvPr>
          <p:cNvPicPr>
            <a:picLocks noChangeAspect="1"/>
          </p:cNvPicPr>
          <p:nvPr/>
        </p:nvPicPr>
        <p:blipFill>
          <a:blip r:embed="rId3"/>
          <a:stretch>
            <a:fillRect/>
          </a:stretch>
        </p:blipFill>
        <p:spPr>
          <a:xfrm>
            <a:off x="6960096" y="2204864"/>
            <a:ext cx="3117864" cy="2968207"/>
          </a:xfrm>
          <a:prstGeom prst="rect">
            <a:avLst/>
          </a:prstGeom>
          <a:effectLst>
            <a:glow rad="127000">
              <a:schemeClr val="tx1">
                <a:alpha val="4000"/>
              </a:schemeClr>
            </a:glow>
          </a:effectLst>
        </p:spPr>
      </p:pic>
      <p:sp>
        <p:nvSpPr>
          <p:cNvPr id="2" name="Text Placeholder 1">
            <a:extLst>
              <a:ext uri="{FF2B5EF4-FFF2-40B4-BE49-F238E27FC236}">
                <a16:creationId xmlns:a16="http://schemas.microsoft.com/office/drawing/2014/main" id="{34398AD0-3875-B94F-A90E-046466F6C19A}"/>
              </a:ext>
            </a:extLst>
          </p:cNvPr>
          <p:cNvSpPr>
            <a:spLocks noGrp="1"/>
          </p:cNvSpPr>
          <p:nvPr>
            <p:ph type="body" sz="quarter" idx="10"/>
          </p:nvPr>
        </p:nvSpPr>
        <p:spPr>
          <a:xfrm>
            <a:off x="457856" y="1806515"/>
            <a:ext cx="5854168" cy="3764903"/>
          </a:xfrm>
        </p:spPr>
        <p:txBody>
          <a:bodyPr/>
          <a:lstStyle/>
          <a:p>
            <a:r>
              <a:rPr lang="en-US" sz="2400" dirty="0">
                <a:solidFill>
                  <a:schemeClr val="tx1">
                    <a:lumMod val="95000"/>
                    <a:lumOff val="5000"/>
                  </a:schemeClr>
                </a:solidFill>
              </a:rPr>
              <a:t>These are phonetically decodable books that are matched to your child's phonic knowledge.</a:t>
            </a:r>
          </a:p>
          <a:p>
            <a:r>
              <a:rPr lang="en-US" sz="2400" dirty="0">
                <a:solidFill>
                  <a:schemeClr val="tx1">
                    <a:lumMod val="95000"/>
                    <a:lumOff val="5000"/>
                  </a:schemeClr>
                </a:solidFill>
              </a:rPr>
              <a:t>The book allocated to your child on a Friday is what they have been reading  that week in school.</a:t>
            </a:r>
          </a:p>
          <a:p>
            <a:r>
              <a:rPr lang="en-US" sz="2400" dirty="0">
                <a:solidFill>
                  <a:schemeClr val="tx1">
                    <a:lumMod val="95000"/>
                    <a:lumOff val="5000"/>
                  </a:schemeClr>
                </a:solidFill>
              </a:rPr>
              <a:t>Your child should be able to read their book without your help.</a:t>
            </a:r>
          </a:p>
          <a:p>
            <a:r>
              <a:rPr lang="en-US" sz="2400" dirty="0">
                <a:solidFill>
                  <a:schemeClr val="tx1">
                    <a:lumMod val="95000"/>
                    <a:lumOff val="5000"/>
                  </a:schemeClr>
                </a:solidFill>
              </a:rPr>
              <a:t>If they can’t read a word encourage them to sound it out or talk about the tricky part of the word if it’s a tricky word </a:t>
            </a:r>
            <a:r>
              <a:rPr lang="en-US" sz="2400" dirty="0" err="1">
                <a:solidFill>
                  <a:schemeClr val="tx1">
                    <a:lumMod val="95000"/>
                    <a:lumOff val="5000"/>
                  </a:schemeClr>
                </a:solidFill>
              </a:rPr>
              <a:t>eg</a:t>
            </a:r>
            <a:r>
              <a:rPr lang="en-US" sz="2400" dirty="0">
                <a:solidFill>
                  <a:schemeClr val="tx1">
                    <a:lumMod val="95000"/>
                    <a:lumOff val="5000"/>
                  </a:schemeClr>
                </a:solidFill>
              </a:rPr>
              <a:t>. was</a:t>
            </a:r>
          </a:p>
          <a:p>
            <a:r>
              <a:rPr lang="en-US" sz="2400" dirty="0">
                <a:solidFill>
                  <a:schemeClr val="tx1">
                    <a:lumMod val="95000"/>
                    <a:lumOff val="5000"/>
                  </a:schemeClr>
                </a:solidFill>
              </a:rPr>
              <a:t>Ask questions about what they have read and give them lots of praise.</a:t>
            </a:r>
          </a:p>
        </p:txBody>
      </p:sp>
      <p:sp>
        <p:nvSpPr>
          <p:cNvPr id="3" name="Title 2">
            <a:extLst>
              <a:ext uri="{FF2B5EF4-FFF2-40B4-BE49-F238E27FC236}">
                <a16:creationId xmlns:a16="http://schemas.microsoft.com/office/drawing/2014/main" id="{ED26F458-A726-794D-91AB-7485E77815F9}"/>
              </a:ext>
            </a:extLst>
          </p:cNvPr>
          <p:cNvSpPr>
            <a:spLocks noGrp="1"/>
          </p:cNvSpPr>
          <p:nvPr>
            <p:ph type="title"/>
          </p:nvPr>
        </p:nvSpPr>
        <p:spPr/>
        <p:txBody>
          <a:bodyPr/>
          <a:lstStyle/>
          <a:p>
            <a:r>
              <a:rPr lang="en-US" dirty="0"/>
              <a:t>Listening to your child read their phonics book (currently e readers)</a:t>
            </a:r>
          </a:p>
        </p:txBody>
      </p:sp>
      <p:pic>
        <p:nvPicPr>
          <p:cNvPr id="7" name="Picture 6">
            <a:extLst>
              <a:ext uri="{FF2B5EF4-FFF2-40B4-BE49-F238E27FC236}">
                <a16:creationId xmlns:a16="http://schemas.microsoft.com/office/drawing/2014/main" id="{0918087A-1684-9A43-95A8-D4FAAF59F376}"/>
              </a:ext>
            </a:extLst>
          </p:cNvPr>
          <p:cNvPicPr>
            <a:picLocks noChangeAspect="1"/>
          </p:cNvPicPr>
          <p:nvPr/>
        </p:nvPicPr>
        <p:blipFill>
          <a:blip r:embed="rId4"/>
          <a:stretch>
            <a:fillRect/>
          </a:stretch>
        </p:blipFill>
        <p:spPr>
          <a:xfrm>
            <a:off x="8256240" y="3212976"/>
            <a:ext cx="3096344" cy="2947720"/>
          </a:xfrm>
          <a:prstGeom prst="rect">
            <a:avLst/>
          </a:prstGeom>
          <a:effectLst>
            <a:glow rad="127000">
              <a:schemeClr val="tx1">
                <a:alpha val="4000"/>
              </a:schemeClr>
            </a:glow>
          </a:effectLst>
        </p:spPr>
      </p:pic>
    </p:spTree>
    <p:extLst>
      <p:ext uri="{BB962C8B-B14F-4D97-AF65-F5344CB8AC3E}">
        <p14:creationId xmlns:p14="http://schemas.microsoft.com/office/powerpoint/2010/main" val="87829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916832"/>
            <a:ext cx="6624736" cy="4392488"/>
          </a:xfrm>
        </p:spPr>
        <p:txBody>
          <a:bodyPr/>
          <a:lstStyle/>
          <a:p>
            <a:pPr marL="0" indent="0">
              <a:buNone/>
            </a:pPr>
            <a:r>
              <a:rPr lang="en-US" b="1" dirty="0">
                <a:solidFill>
                  <a:schemeClr val="accent2"/>
                </a:solidFill>
              </a:rPr>
              <a:t>The Sharing book is for YOU to read </a:t>
            </a:r>
            <a:r>
              <a:rPr lang="en-US" b="1" u="sng" dirty="0">
                <a:solidFill>
                  <a:schemeClr val="accent2"/>
                </a:solidFill>
              </a:rPr>
              <a:t>with</a:t>
            </a:r>
            <a:r>
              <a:rPr lang="en-US" b="1" dirty="0">
                <a:solidFill>
                  <a:schemeClr val="accent2"/>
                </a:solidFill>
              </a:rPr>
              <a:t> your child:</a:t>
            </a:r>
          </a:p>
          <a:p>
            <a:pPr>
              <a:spcBef>
                <a:spcPts val="600"/>
              </a:spcBef>
            </a:pPr>
            <a:r>
              <a:rPr lang="en-US" sz="2400" dirty="0">
                <a:solidFill>
                  <a:schemeClr val="tx1">
                    <a:lumMod val="95000"/>
                    <a:lumOff val="5000"/>
                  </a:schemeClr>
                </a:solidFill>
              </a:rPr>
              <a:t>These books are a mixture of decodable and non decodable books within the level they are reading their phonetically decodable book at. </a:t>
            </a:r>
          </a:p>
          <a:p>
            <a:pPr>
              <a:spcBef>
                <a:spcPts val="600"/>
              </a:spcBef>
            </a:pPr>
            <a:r>
              <a:rPr lang="en-US" sz="2400" dirty="0">
                <a:solidFill>
                  <a:schemeClr val="tx1">
                    <a:lumMod val="95000"/>
                    <a:lumOff val="5000"/>
                  </a:schemeClr>
                </a:solidFill>
              </a:rPr>
              <a:t>There will be many words they can read but may also contain tricky words or words made up of sounds they have not yet learnt in their phonics lessons which they will need some help to read.</a:t>
            </a:r>
          </a:p>
          <a:p>
            <a:pPr>
              <a:spcBef>
                <a:spcPts val="600"/>
              </a:spcBef>
            </a:pPr>
            <a:r>
              <a:rPr lang="en-US" sz="2400" dirty="0">
                <a:solidFill>
                  <a:schemeClr val="tx1">
                    <a:lumMod val="95000"/>
                    <a:lumOff val="5000"/>
                  </a:schemeClr>
                </a:solidFill>
              </a:rPr>
              <a:t>Once your child is at Orange level, they will no longer have the e-reader but will have 2 of these. By this point they should be encouraged to read them independently </a:t>
            </a: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a:xfrm>
            <a:off x="479376" y="32420"/>
            <a:ext cx="9793088" cy="1152128"/>
          </a:xfrm>
        </p:spPr>
        <p:txBody>
          <a:bodyPr/>
          <a:lstStyle/>
          <a:p>
            <a:r>
              <a:rPr lang="en-US" dirty="0"/>
              <a:t>Share with your child</a:t>
            </a:r>
          </a:p>
        </p:txBody>
      </p:sp>
      <p:pic>
        <p:nvPicPr>
          <p:cNvPr id="2052" name="Picture 4" descr="Reading Strategies To Help Your Child Become A Better R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1772816"/>
            <a:ext cx="3812186" cy="2536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xford Reading Tree: Level 8: More Stories: Pack of 6 : Roderick Hunt  (author), : 9780198483403 : Blackw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240" y="4326000"/>
            <a:ext cx="3048803" cy="213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nd a child reading a book&#10;&#10;Description automatically generated with medium confidence">
            <a:extLst>
              <a:ext uri="{FF2B5EF4-FFF2-40B4-BE49-F238E27FC236}">
                <a16:creationId xmlns:a16="http://schemas.microsoft.com/office/drawing/2014/main" id="{A77DE003-8673-7349-8269-8B2BBAA6A76D}"/>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7320136" y="576858"/>
            <a:ext cx="3367881" cy="3019858"/>
          </a:xfrm>
          <a:prstGeom prst="roundRect">
            <a:avLst>
              <a:gd name="adj" fmla="val 3700"/>
            </a:avLst>
          </a:prstGeom>
        </p:spPr>
      </p:pic>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215430"/>
            <a:ext cx="6624736" cy="4392488"/>
          </a:xfrm>
        </p:spPr>
        <p:txBody>
          <a:bodyPr/>
          <a:lstStyle/>
          <a:p>
            <a:pPr marL="0" indent="0">
              <a:buNone/>
            </a:pPr>
            <a:r>
              <a:rPr lang="en-US" b="1" dirty="0">
                <a:solidFill>
                  <a:schemeClr val="accent2"/>
                </a:solidFill>
              </a:rPr>
              <a:t>The Library book is for YOU to read </a:t>
            </a:r>
            <a:r>
              <a:rPr lang="en-US" b="1" u="sng" dirty="0">
                <a:solidFill>
                  <a:schemeClr val="accent2"/>
                </a:solidFill>
              </a:rPr>
              <a:t>to</a:t>
            </a:r>
            <a:r>
              <a:rPr lang="en-US" b="1" dirty="0">
                <a:solidFill>
                  <a:schemeClr val="accent2"/>
                </a:solidFill>
              </a:rPr>
              <a:t> your child:</a:t>
            </a:r>
          </a:p>
          <a:p>
            <a:pPr>
              <a:spcBef>
                <a:spcPts val="600"/>
              </a:spcBef>
            </a:pPr>
            <a:r>
              <a:rPr lang="en-US" sz="2400" dirty="0">
                <a:solidFill>
                  <a:schemeClr val="tx1">
                    <a:lumMod val="95000"/>
                    <a:lumOff val="5000"/>
                  </a:schemeClr>
                </a:solidFill>
              </a:rPr>
              <a:t>Make the story sound as exciting as you can by changing your voice.</a:t>
            </a:r>
          </a:p>
          <a:p>
            <a:pPr>
              <a:spcBef>
                <a:spcPts val="600"/>
              </a:spcBef>
            </a:pPr>
            <a:r>
              <a:rPr lang="en-US" sz="2400" dirty="0">
                <a:solidFill>
                  <a:schemeClr val="tx1">
                    <a:lumMod val="95000"/>
                    <a:lumOff val="5000"/>
                  </a:schemeClr>
                </a:solidFill>
              </a:rPr>
              <a:t>Talk with your child as much as you can:</a:t>
            </a:r>
          </a:p>
          <a:p>
            <a:pPr lvl="1">
              <a:spcBef>
                <a:spcPts val="600"/>
              </a:spcBef>
              <a:buFont typeface="Courier New" panose="02070309020205020404" pitchFamily="49" charset="0"/>
              <a:buChar char="o"/>
            </a:pPr>
            <a:r>
              <a:rPr lang="en-US" dirty="0">
                <a:solidFill>
                  <a:schemeClr val="tx1">
                    <a:lumMod val="95000"/>
                    <a:lumOff val="5000"/>
                  </a:schemeClr>
                </a:solidFill>
              </a:rPr>
              <a:t>Predict what they think might happen</a:t>
            </a:r>
          </a:p>
          <a:p>
            <a:pPr lvl="1">
              <a:spcBef>
                <a:spcPts val="600"/>
              </a:spcBef>
              <a:buFont typeface="Courier New" panose="02070309020205020404" pitchFamily="49" charset="0"/>
              <a:buChar char="o"/>
            </a:pPr>
            <a:r>
              <a:rPr lang="en-US" dirty="0">
                <a:solidFill>
                  <a:schemeClr val="tx1">
                    <a:lumMod val="95000"/>
                    <a:lumOff val="5000"/>
                  </a:schemeClr>
                </a:solidFill>
              </a:rPr>
              <a:t>Talk about the meaning of new vocabulary</a:t>
            </a:r>
          </a:p>
          <a:p>
            <a:pPr lvl="1">
              <a:spcBef>
                <a:spcPts val="600"/>
              </a:spcBef>
              <a:buFont typeface="Courier New" panose="02070309020205020404" pitchFamily="49" charset="0"/>
              <a:buChar char="o"/>
            </a:pPr>
            <a:r>
              <a:rPr lang="en-US" dirty="0">
                <a:solidFill>
                  <a:schemeClr val="tx1">
                    <a:lumMod val="95000"/>
                    <a:lumOff val="5000"/>
                  </a:schemeClr>
                </a:solidFill>
              </a:rPr>
              <a:t>Describe things you see</a:t>
            </a:r>
          </a:p>
          <a:p>
            <a:pPr lvl="1">
              <a:spcBef>
                <a:spcPts val="600"/>
              </a:spcBef>
              <a:buFont typeface="Courier New" panose="02070309020205020404" pitchFamily="49" charset="0"/>
              <a:buChar char="o"/>
            </a:pPr>
            <a:r>
              <a:rPr lang="en-US" dirty="0">
                <a:solidFill>
                  <a:schemeClr val="tx1">
                    <a:lumMod val="95000"/>
                    <a:lumOff val="5000"/>
                  </a:schemeClr>
                </a:solidFill>
              </a:rPr>
              <a:t>Talk about the story and characters</a:t>
            </a:r>
          </a:p>
          <a:p>
            <a:pPr lvl="1">
              <a:spcBef>
                <a:spcPts val="600"/>
              </a:spcBef>
              <a:buFont typeface="Courier New" panose="02070309020205020404" pitchFamily="49" charset="0"/>
              <a:buChar char="o"/>
            </a:pPr>
            <a:r>
              <a:rPr lang="en-US" dirty="0">
                <a:solidFill>
                  <a:schemeClr val="tx1">
                    <a:lumMod val="95000"/>
                    <a:lumOff val="5000"/>
                  </a:schemeClr>
                </a:solidFill>
              </a:rPr>
              <a:t>Ask your child lots of questions- both literal and inferential </a:t>
            </a: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a:xfrm>
            <a:off x="479376" y="-182674"/>
            <a:ext cx="9793088" cy="1152128"/>
          </a:xfrm>
        </p:spPr>
        <p:txBody>
          <a:bodyPr/>
          <a:lstStyle/>
          <a:p>
            <a:r>
              <a:rPr lang="en-US" dirty="0"/>
              <a:t>Read to your child</a:t>
            </a:r>
          </a:p>
        </p:txBody>
      </p:sp>
      <p:pic>
        <p:nvPicPr>
          <p:cNvPr id="2" name="Picture 1"/>
          <p:cNvPicPr>
            <a:picLocks noChangeAspect="1"/>
          </p:cNvPicPr>
          <p:nvPr/>
        </p:nvPicPr>
        <p:blipFill rotWithShape="1">
          <a:blip r:embed="rId4"/>
          <a:srcRect l="40087" t="-4883"/>
          <a:stretch/>
        </p:blipFill>
        <p:spPr>
          <a:xfrm>
            <a:off x="7028879" y="4994820"/>
            <a:ext cx="4248472" cy="1463843"/>
          </a:xfrm>
          <a:prstGeom prst="rect">
            <a:avLst/>
          </a:prstGeom>
        </p:spPr>
      </p:pic>
      <p:pic>
        <p:nvPicPr>
          <p:cNvPr id="7" name="Picture 6"/>
          <p:cNvPicPr>
            <a:picLocks noChangeAspect="1"/>
          </p:cNvPicPr>
          <p:nvPr/>
        </p:nvPicPr>
        <p:blipFill rotWithShape="1">
          <a:blip r:embed="rId4"/>
          <a:srcRect l="108" t="974" r="60259" b="-3304"/>
          <a:stretch/>
        </p:blipFill>
        <p:spPr>
          <a:xfrm>
            <a:off x="7908372" y="3681002"/>
            <a:ext cx="2594334" cy="1318382"/>
          </a:xfrm>
          <a:prstGeom prst="rect">
            <a:avLst/>
          </a:prstGeom>
        </p:spPr>
      </p:pic>
    </p:spTree>
    <p:extLst>
      <p:ext uri="{BB962C8B-B14F-4D97-AF65-F5344CB8AC3E}">
        <p14:creationId xmlns:p14="http://schemas.microsoft.com/office/powerpoint/2010/main" val="275445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7DBB20-2EB0-A44A-886D-D675349D6144}"/>
              </a:ext>
            </a:extLst>
          </p:cNvPr>
          <p:cNvSpPr>
            <a:spLocks noGrp="1"/>
          </p:cNvSpPr>
          <p:nvPr>
            <p:ph type="body" sz="quarter" idx="10"/>
          </p:nvPr>
        </p:nvSpPr>
        <p:spPr/>
        <p:txBody>
          <a:bodyPr/>
          <a:lstStyle/>
          <a:p>
            <a:r>
              <a:rPr lang="en-US" sz="4400" dirty="0"/>
              <a:t>One of the greatest gifts adults can give is to read to children </a:t>
            </a:r>
          </a:p>
          <a:p>
            <a:r>
              <a:rPr lang="en-US" b="0" dirty="0"/>
              <a:t>Carl Sagan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cover">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8" tIns="45718" rIns="45718" bIns="45718"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8" tIns="45718" rIns="45718" bIns="45718"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977DC1581EF449A9C26F70477327A5" ma:contentTypeVersion="13" ma:contentTypeDescription="Create a new document." ma:contentTypeScope="" ma:versionID="bd71908aa7f3363b38879cbe876e6121">
  <xsd:schema xmlns:xsd="http://www.w3.org/2001/XMLSchema" xmlns:xs="http://www.w3.org/2001/XMLSchema" xmlns:p="http://schemas.microsoft.com/office/2006/metadata/properties" xmlns:ns2="b390c623-81a0-476f-984a-5b2ad478ef4f" xmlns:ns3="6d6ce26d-438a-4f93-8ad7-b70bc8847f7f" targetNamespace="http://schemas.microsoft.com/office/2006/metadata/properties" ma:root="true" ma:fieldsID="db6415f476d927de94aea22a5eb4cea6" ns2:_="" ns3:_="">
    <xsd:import namespace="b390c623-81a0-476f-984a-5b2ad478ef4f"/>
    <xsd:import namespace="6d6ce26d-438a-4f93-8ad7-b70bc8847f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0c623-81a0-476f-984a-5b2ad478e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6ce26d-438a-4f93-8ad7-b70bc8847f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B8E684-7516-47AC-9294-08AAE612A259}">
  <ds:schemaRefs>
    <ds:schemaRef ds:uri="http://purl.org/dc/dcmitype/"/>
    <ds:schemaRef ds:uri="http://schemas.microsoft.com/office/infopath/2007/PartnerControls"/>
    <ds:schemaRef ds:uri="b390c623-81a0-476f-984a-5b2ad478ef4f"/>
    <ds:schemaRef ds:uri="http://schemas.microsoft.com/office/2006/metadata/properties"/>
    <ds:schemaRef ds:uri="http://purl.org/dc/terms/"/>
    <ds:schemaRef ds:uri="http://purl.org/dc/elements/1.1/"/>
    <ds:schemaRef ds:uri="6d6ce26d-438a-4f93-8ad7-b70bc8847f7f"/>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A21441-236E-4913-9BD5-2514F499D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0c623-81a0-476f-984a-5b2ad478ef4f"/>
    <ds:schemaRef ds:uri="6d6ce26d-438a-4f93-8ad7-b70bc8847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5A118-A614-4A41-B843-FEF7057E2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37545</TotalTime>
  <Words>489</Words>
  <Application>Microsoft Office PowerPoint</Application>
  <PresentationFormat>Widescreen</PresentationFormat>
  <Paragraphs>39</Paragraphs>
  <Slides>9</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9</vt:i4>
      </vt:variant>
    </vt:vector>
  </HeadingPairs>
  <TitlesOfParts>
    <vt:vector size="21" baseType="lpstr">
      <vt:lpstr>Arial</vt:lpstr>
      <vt:lpstr>Calibri</vt:lpstr>
      <vt:lpstr>Calibri Light</vt:lpstr>
      <vt:lpstr>Courier New</vt:lpstr>
      <vt:lpstr>Gotham Narrow Bold</vt:lpstr>
      <vt:lpstr>Open Sans</vt:lpstr>
      <vt:lpstr>Open Sans Light</vt:lpstr>
      <vt:lpstr>Presentation cover</vt:lpstr>
      <vt:lpstr>Normal body copy page</vt:lpstr>
      <vt:lpstr>Custom Design</vt:lpstr>
      <vt:lpstr>3_Normal body copy page</vt:lpstr>
      <vt:lpstr>4_Normal body copy page</vt:lpstr>
      <vt:lpstr>PowerPoint Presentation</vt:lpstr>
      <vt:lpstr>PowerPoint Presentation</vt:lpstr>
      <vt:lpstr>PowerPoint Presentation</vt:lpstr>
      <vt:lpstr>The most important thing you can do is read with your child</vt:lpstr>
      <vt:lpstr>Books going home- 3 new books a week </vt:lpstr>
      <vt:lpstr>Listening to your child read their phonics book (currently e readers)</vt:lpstr>
      <vt:lpstr>Share with your child</vt:lpstr>
      <vt:lpstr>Read to your child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sherrington</dc:creator>
  <cp:lastModifiedBy>Helen Wall</cp:lastModifiedBy>
  <cp:revision>401</cp:revision>
  <cp:lastPrinted>2021-11-08T18:32:12Z</cp:lastPrinted>
  <dcterms:modified xsi:type="dcterms:W3CDTF">2022-09-30T13:40:34Z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0x01010064977DC1581EF449A9C26F70477327A5</vt:lpwstr>
  </property>
</Properties>
</file>