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48"/>
  </p:notesMasterIdLst>
  <p:handoutMasterIdLst>
    <p:handoutMasterId r:id="rId49"/>
  </p:handoutMasterIdLst>
  <p:sldIdLst>
    <p:sldId id="256" r:id="rId9"/>
    <p:sldId id="447" r:id="rId10"/>
    <p:sldId id="457" r:id="rId11"/>
    <p:sldId id="464" r:id="rId12"/>
    <p:sldId id="465" r:id="rId13"/>
    <p:sldId id="466" r:id="rId14"/>
    <p:sldId id="455" r:id="rId15"/>
    <p:sldId id="480" r:id="rId16"/>
    <p:sldId id="419" r:id="rId17"/>
    <p:sldId id="463" r:id="rId18"/>
    <p:sldId id="475" r:id="rId19"/>
    <p:sldId id="467" r:id="rId20"/>
    <p:sldId id="421" r:id="rId21"/>
    <p:sldId id="469" r:id="rId22"/>
    <p:sldId id="481" r:id="rId23"/>
    <p:sldId id="474" r:id="rId24"/>
    <p:sldId id="264" r:id="rId25"/>
    <p:sldId id="262" r:id="rId26"/>
    <p:sldId id="470" r:id="rId27"/>
    <p:sldId id="459" r:id="rId28"/>
    <p:sldId id="274" r:id="rId29"/>
    <p:sldId id="413" r:id="rId30"/>
    <p:sldId id="380" r:id="rId31"/>
    <p:sldId id="442" r:id="rId32"/>
    <p:sldId id="433" r:id="rId33"/>
    <p:sldId id="434" r:id="rId34"/>
    <p:sldId id="460" r:id="rId35"/>
    <p:sldId id="440" r:id="rId36"/>
    <p:sldId id="483" r:id="rId37"/>
    <p:sldId id="477" r:id="rId38"/>
    <p:sldId id="479" r:id="rId39"/>
    <p:sldId id="432" r:id="rId40"/>
    <p:sldId id="429" r:id="rId41"/>
    <p:sldId id="462" r:id="rId42"/>
    <p:sldId id="473" r:id="rId43"/>
    <p:sldId id="472" r:id="rId44"/>
    <p:sldId id="471" r:id="rId45"/>
    <p:sldId id="484" r:id="rId46"/>
    <p:sldId id="310" r:id="rId47"/>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8F78F1-A6FD-7BD4-6D7F-E199664DB8A8}" v="20" dt="2023-10-13T12:58:41.368"/>
    <p1510:client id="{70C796E0-ACF1-4D58-A9C7-D0714AAE004D}" v="214" dt="2023-10-05T21:25:45.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53" d="100"/>
          <a:sy n="53" d="100"/>
        </p:scale>
        <p:origin x="14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B6B76-4C64-4832-AEC2-AA657BF13842}" type="datetimeFigureOut">
              <a:rPr lang="en-GB" smtClean="0"/>
              <a:t>13/10/2023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68C477-37E8-49B7-B99A-F470B33AE9CD}" type="slidenum">
              <a:rPr lang="en-GB" smtClean="0"/>
              <a:t>‹#›</a:t>
            </a:fld>
            <a:endParaRPr lang="en-GB"/>
          </a:p>
        </p:txBody>
      </p:sp>
    </p:spTree>
    <p:extLst>
      <p:ext uri="{BB962C8B-B14F-4D97-AF65-F5344CB8AC3E}">
        <p14:creationId xmlns:p14="http://schemas.microsoft.com/office/powerpoint/2010/main" val="2794073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Thanks</a:t>
            </a:r>
            <a:r>
              <a:rPr lang="en-US" altLang="en-US" baseline="0" dirty="0"/>
              <a:t> for coming- I teach in Diamond class and lead English </a:t>
            </a:r>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use sound buttons to</a:t>
            </a:r>
            <a:r>
              <a:rPr lang="en-US" baseline="0" dirty="0"/>
              <a:t> help the children recognize sounds in words and then blend them together to read them. </a:t>
            </a:r>
            <a:endParaRPr lang="en-US" dirty="0"/>
          </a:p>
        </p:txBody>
      </p:sp>
      <p:sp>
        <p:nvSpPr>
          <p:cNvPr id="4" name="Slide Number Placeholder 3"/>
          <p:cNvSpPr>
            <a:spLocks noGrp="1"/>
          </p:cNvSpPr>
          <p:nvPr>
            <p:ph type="sldNum" sz="quarter" idx="10"/>
          </p:nvPr>
        </p:nvSpPr>
        <p:spPr/>
        <p:txBody>
          <a:bodyPr/>
          <a:lstStyle/>
          <a:p>
            <a:fld id="{529DB3E8-4E0D-3A45-B2D1-C595BE25A739}" type="slidenum">
              <a:rPr lang="en-US" smtClean="0"/>
              <a:t>17</a:t>
            </a:fld>
            <a:endParaRPr lang="en-US"/>
          </a:p>
        </p:txBody>
      </p:sp>
    </p:spTree>
    <p:extLst>
      <p:ext uri="{BB962C8B-B14F-4D97-AF65-F5344CB8AC3E}">
        <p14:creationId xmlns:p14="http://schemas.microsoft.com/office/powerpoint/2010/main" val="3724800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with children (list of words</a:t>
            </a:r>
            <a:r>
              <a:rPr lang="en-US" baseline="0" dirty="0"/>
              <a:t> on a chart page)</a:t>
            </a:r>
            <a:endParaRPr lang="en-US" dirty="0"/>
          </a:p>
        </p:txBody>
      </p:sp>
      <p:sp>
        <p:nvSpPr>
          <p:cNvPr id="4" name="Slide Number Placeholder 3"/>
          <p:cNvSpPr>
            <a:spLocks noGrp="1"/>
          </p:cNvSpPr>
          <p:nvPr>
            <p:ph type="sldNum" sz="quarter" idx="10"/>
          </p:nvPr>
        </p:nvSpPr>
        <p:spPr/>
        <p:txBody>
          <a:bodyPr/>
          <a:lstStyle/>
          <a:p>
            <a:fld id="{529DB3E8-4E0D-3A45-B2D1-C595BE25A739}" type="slidenum">
              <a:rPr lang="en-US" smtClean="0"/>
              <a:t>18</a:t>
            </a:fld>
            <a:endParaRPr lang="en-US"/>
          </a:p>
        </p:txBody>
      </p:sp>
    </p:spTree>
    <p:extLst>
      <p:ext uri="{BB962C8B-B14F-4D97-AF65-F5344CB8AC3E}">
        <p14:creationId xmlns:p14="http://schemas.microsoft.com/office/powerpoint/2010/main" val="4000536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9DB3E8-4E0D-3A45-B2D1-C595BE25A739}" type="slidenum">
              <a:rPr lang="en-US" smtClean="0"/>
              <a:t>21</a:t>
            </a:fld>
            <a:endParaRPr lang="en-US"/>
          </a:p>
        </p:txBody>
      </p:sp>
    </p:spTree>
    <p:extLst>
      <p:ext uri="{BB962C8B-B14F-4D97-AF65-F5344CB8AC3E}">
        <p14:creationId xmlns:p14="http://schemas.microsoft.com/office/powerpoint/2010/main" val="2794904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i="0" dirty="0"/>
          </a:p>
        </p:txBody>
      </p:sp>
    </p:spTree>
    <p:extLst>
      <p:ext uri="{BB962C8B-B14F-4D97-AF65-F5344CB8AC3E}">
        <p14:creationId xmlns:p14="http://schemas.microsoft.com/office/powerpoint/2010/main" val="1942653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dirty="0"/>
              <a:t>We</a:t>
            </a:r>
            <a:r>
              <a:rPr lang="en-US" i="0" baseline="0" dirty="0"/>
              <a:t> use half termly phonics assessments to match children to the right level of book. Groups are fluid so we move children as and when we need to. </a:t>
            </a:r>
            <a:endParaRPr lang="en-US" i="0" dirty="0"/>
          </a:p>
        </p:txBody>
      </p:sp>
    </p:spTree>
    <p:extLst>
      <p:ext uri="{BB962C8B-B14F-4D97-AF65-F5344CB8AC3E}">
        <p14:creationId xmlns:p14="http://schemas.microsoft.com/office/powerpoint/2010/main" val="3699818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with children – we have visuals in the classroom for</a:t>
            </a:r>
            <a:r>
              <a:rPr lang="en-US" baseline="0" dirty="0"/>
              <a:t> the children to use if they forget what a sound looks like. </a:t>
            </a:r>
          </a:p>
          <a:p>
            <a:endParaRPr lang="en-US" baseline="0" dirty="0"/>
          </a:p>
          <a:p>
            <a:r>
              <a:rPr lang="en-US" baseline="0" dirty="0"/>
              <a:t>Boat</a:t>
            </a:r>
          </a:p>
          <a:p>
            <a:r>
              <a:rPr lang="en-US" baseline="0" dirty="0"/>
              <a:t>waiting</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GB" dirty="0"/>
              <a:t>In our school we prioritise</a:t>
            </a:r>
            <a:r>
              <a:rPr lang="en-GB" baseline="0" dirty="0"/>
              <a:t> reading as it underpins learning in all other areas of the curriculum. </a:t>
            </a:r>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i="0" dirty="0"/>
          </a:p>
        </p:txBody>
      </p:sp>
    </p:spTree>
    <p:extLst>
      <p:ext uri="{BB962C8B-B14F-4D97-AF65-F5344CB8AC3E}">
        <p14:creationId xmlns:p14="http://schemas.microsoft.com/office/powerpoint/2010/main" val="3269180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059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6259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 for coming.</a:t>
            </a:r>
            <a:r>
              <a:rPr lang="en-US" baseline="0" dirty="0"/>
              <a:t> Please remember to take a hand out. </a:t>
            </a:r>
          </a:p>
          <a:p>
            <a:r>
              <a:rPr lang="en-US" baseline="0" dirty="0"/>
              <a:t>Any questions? </a:t>
            </a:r>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639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All</a:t>
            </a:r>
            <a:r>
              <a:rPr lang="en-GB" baseline="0" dirty="0"/>
              <a:t> Infant schools have to subscribe to a phonics programme –Little </a:t>
            </a:r>
            <a:r>
              <a:rPr lang="en-GB" baseline="0" dirty="0" err="1"/>
              <a:t>Wandle</a:t>
            </a:r>
            <a:r>
              <a:rPr lang="en-GB" baseline="0" dirty="0"/>
              <a:t> seems to be the most popular amongst schools. </a:t>
            </a:r>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dirty="0"/>
              <a:t>Sounds (phonemes) are taught</a:t>
            </a:r>
            <a:r>
              <a:rPr lang="en-US" i="0" baseline="0" dirty="0"/>
              <a:t> in a specific order </a:t>
            </a:r>
          </a:p>
          <a:p>
            <a:r>
              <a:rPr lang="en-US" i="0" baseline="0" dirty="0"/>
              <a:t>SATPIN first- once a child knows just these sounds they can begin reading and spelling words made up of these </a:t>
            </a:r>
            <a:r>
              <a:rPr lang="en-US" i="0" baseline="0" dirty="0" err="1"/>
              <a:t>eg</a:t>
            </a:r>
            <a:r>
              <a:rPr lang="en-US" i="0" baseline="0" dirty="0"/>
              <a:t>. Sit, pat, tin </a:t>
            </a:r>
            <a:r>
              <a:rPr lang="en-US" i="0" baseline="0" dirty="0" err="1"/>
              <a:t>etc</a:t>
            </a:r>
            <a:endParaRPr lang="en-US" i="0" dirty="0"/>
          </a:p>
        </p:txBody>
      </p:sp>
    </p:spTree>
    <p:extLst>
      <p:ext uri="{BB962C8B-B14F-4D97-AF65-F5344CB8AC3E}">
        <p14:creationId xmlns:p14="http://schemas.microsoft.com/office/powerpoint/2010/main" val="248116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After</a:t>
            </a:r>
            <a:r>
              <a:rPr lang="en-GB" baseline="0" dirty="0"/>
              <a:t> the sounds for the individual letters of the alphabet have been taught, we move onto digraphs and </a:t>
            </a:r>
            <a:r>
              <a:rPr lang="en-GB" baseline="0" dirty="0" err="1"/>
              <a:t>trigraphs</a:t>
            </a:r>
            <a:r>
              <a:rPr lang="en-GB" baseline="0" dirty="0"/>
              <a:t> in the Spring term of Reception. By the end of Reception children should be able to write simple sentences that can be read by an adult often without the child’s help. Many words may not be spelt correctly as the children have only learnt one way to make each sound </a:t>
            </a:r>
            <a:r>
              <a:rPr lang="en-GB" baseline="0" dirty="0" err="1"/>
              <a:t>eg</a:t>
            </a:r>
            <a:r>
              <a:rPr lang="en-GB" baseline="0" dirty="0"/>
              <a:t>. you can see in this sentence a child has made phonetically plausible attempts at spelling words using the sounds that they currently know. The children have sound mats like these in lessons which they use the help them become more independent writers. </a:t>
            </a:r>
            <a:endParaRPr lang="en-GB" dirty="0"/>
          </a:p>
        </p:txBody>
      </p:sp>
    </p:spTree>
    <p:extLst>
      <p:ext uri="{BB962C8B-B14F-4D97-AF65-F5344CB8AC3E}">
        <p14:creationId xmlns:p14="http://schemas.microsoft.com/office/powerpoint/2010/main" val="1102687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FF0000"/>
                </a:solidFill>
              </a:rPr>
              <a:t>There’s a lot of terminology surrounding phonics which our children learn to use… </a:t>
            </a:r>
          </a:p>
          <a:p>
            <a:r>
              <a:rPr lang="en-US" dirty="0">
                <a:solidFill>
                  <a:srgbClr val="FF0000"/>
                </a:solidFill>
              </a:rPr>
              <a:t>Phoneme – smallest</a:t>
            </a:r>
            <a:r>
              <a:rPr lang="en-US" baseline="0" dirty="0">
                <a:solidFill>
                  <a:srgbClr val="FF0000"/>
                </a:solidFill>
              </a:rPr>
              <a:t> unit of sound r-</a:t>
            </a:r>
            <a:r>
              <a:rPr lang="en-US" baseline="0" dirty="0" err="1">
                <a:solidFill>
                  <a:srgbClr val="FF0000"/>
                </a:solidFill>
              </a:rPr>
              <a:t>ai</a:t>
            </a:r>
            <a:r>
              <a:rPr lang="en-US" baseline="0" dirty="0">
                <a:solidFill>
                  <a:srgbClr val="FF0000"/>
                </a:solidFill>
              </a:rPr>
              <a:t>-n</a:t>
            </a:r>
          </a:p>
          <a:p>
            <a:r>
              <a:rPr lang="en-US" baseline="0" dirty="0">
                <a:solidFill>
                  <a:srgbClr val="FF0000"/>
                </a:solidFill>
              </a:rPr>
              <a:t>Grapheme- written representation of a sound </a:t>
            </a:r>
          </a:p>
          <a:p>
            <a:r>
              <a:rPr lang="en-US" baseline="0" dirty="0">
                <a:solidFill>
                  <a:srgbClr val="FF0000"/>
                </a:solidFill>
              </a:rPr>
              <a:t>Digraph- 2 letters making one sound </a:t>
            </a:r>
          </a:p>
          <a:p>
            <a:r>
              <a:rPr lang="en-US" baseline="0" dirty="0" err="1">
                <a:solidFill>
                  <a:srgbClr val="FF0000"/>
                </a:solidFill>
              </a:rPr>
              <a:t>Trigraph</a:t>
            </a:r>
            <a:r>
              <a:rPr lang="en-US" baseline="0" dirty="0">
                <a:solidFill>
                  <a:srgbClr val="FF0000"/>
                </a:solidFill>
              </a:rPr>
              <a:t> – 3 letters making one sound </a:t>
            </a:r>
          </a:p>
          <a:p>
            <a:r>
              <a:rPr lang="en-US" baseline="0" dirty="0">
                <a:solidFill>
                  <a:srgbClr val="FF0000"/>
                </a:solidFill>
              </a:rPr>
              <a:t>Split digraph- still 2 letters making one sound but with other letters in between </a:t>
            </a:r>
          </a:p>
          <a:p>
            <a:r>
              <a:rPr lang="en-US" baseline="0" dirty="0">
                <a:solidFill>
                  <a:srgbClr val="FF0000"/>
                </a:solidFill>
              </a:rPr>
              <a:t>Segment – (spelling) orally split a word into its phonemes (on fingers) </a:t>
            </a:r>
          </a:p>
          <a:p>
            <a:r>
              <a:rPr lang="en-US" baseline="0" dirty="0">
                <a:solidFill>
                  <a:srgbClr val="FF0000"/>
                </a:solidFill>
              </a:rPr>
              <a:t>Blend- reading a word by saying the sounds in order </a:t>
            </a:r>
          </a:p>
          <a:p>
            <a:r>
              <a:rPr lang="en-US" baseline="0" dirty="0">
                <a:solidFill>
                  <a:srgbClr val="FF0000"/>
                </a:solidFill>
              </a:rPr>
              <a:t>(See handout- this vocabulary can help you support your child at home </a:t>
            </a:r>
            <a:r>
              <a:rPr lang="en-US" baseline="0" dirty="0" err="1">
                <a:solidFill>
                  <a:srgbClr val="FF0000"/>
                </a:solidFill>
              </a:rPr>
              <a:t>eg</a:t>
            </a:r>
            <a:r>
              <a:rPr lang="en-US" baseline="0" dirty="0">
                <a:solidFill>
                  <a:srgbClr val="FF0000"/>
                </a:solidFill>
              </a:rPr>
              <a:t>- can you see a digraph? When reading and stuck on a word)</a:t>
            </a:r>
            <a:endParaRPr lang="en-US" dirty="0">
              <a:solidFill>
                <a:srgbClr val="FF0000"/>
              </a:solidFill>
            </a:endParaRPr>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83E6D1A-1E8D-4042-89B2-08E892544A46}" type="datetime1">
              <a:rPr lang="en-GB" smtClean="0"/>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1F87D-E4EC-3E46-B207-AD5994DC7E3F}" type="slidenum">
              <a:rPr lang="en-US" smtClean="0"/>
              <a:t>‹#›</a:t>
            </a:fld>
            <a:endParaRPr lang="en-US"/>
          </a:p>
        </p:txBody>
      </p:sp>
    </p:spTree>
    <p:extLst>
      <p:ext uri="{BB962C8B-B14F-4D97-AF65-F5344CB8AC3E}">
        <p14:creationId xmlns:p14="http://schemas.microsoft.com/office/powerpoint/2010/main" val="229800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23C34DE-534C-A843-A1EC-74F404D34279}" type="datetime1">
              <a:rPr lang="en-GB" smtClean="0"/>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1F87D-E4EC-3E46-B207-AD5994DC7E3F}" type="slidenum">
              <a:rPr lang="en-US" smtClean="0"/>
              <a:t>‹#›</a:t>
            </a:fld>
            <a:endParaRPr lang="en-US"/>
          </a:p>
        </p:txBody>
      </p:sp>
    </p:spTree>
    <p:extLst>
      <p:ext uri="{BB962C8B-B14F-4D97-AF65-F5344CB8AC3E}">
        <p14:creationId xmlns:p14="http://schemas.microsoft.com/office/powerpoint/2010/main" val="23473362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11"/>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 id="2147483730" r:id="rId8"/>
    <p:sldLayoutId id="2147483731" r:id="rId9"/>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tiff"/><Relationship Id="rId7" Type="http://schemas.openxmlformats.org/officeDocument/2006/relationships/image" Target="../media/image36.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093513"/>
            <a:ext cx="11643151"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 at Walsh Memorial Infant School</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48849" y="3789040"/>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pic>
        <p:nvPicPr>
          <p:cNvPr id="6" name="Picture 5">
            <a:extLst>
              <a:ext uri="{FF2B5EF4-FFF2-40B4-BE49-F238E27FC236}">
                <a16:creationId xmlns:a16="http://schemas.microsoft.com/office/drawing/2014/main" id="{1F7C30C3-F1AC-DA8E-3826-BE87E63FC368}"/>
              </a:ext>
            </a:extLst>
          </p:cNvPr>
          <p:cNvPicPr>
            <a:picLocks noChangeAspect="1"/>
          </p:cNvPicPr>
          <p:nvPr/>
        </p:nvPicPr>
        <p:blipFill>
          <a:blip r:embed="rId3"/>
          <a:stretch>
            <a:fillRect/>
          </a:stretch>
        </p:blipFill>
        <p:spPr>
          <a:xfrm>
            <a:off x="8402364" y="5825929"/>
            <a:ext cx="3789636" cy="10320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ttle Wandle Letters and Sounds Revised 💙 on X: &quot;NEW: You asked for it,  so of course we made it! Take a look at our Phase 3 grapheme information  now live 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332656"/>
            <a:ext cx="4126572"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91944" y="1556792"/>
            <a:ext cx="6096000" cy="3416320"/>
          </a:xfrm>
          <a:prstGeom prst="rect">
            <a:avLst/>
          </a:prstGeom>
        </p:spPr>
        <p:txBody>
          <a:bodyPr lIns="91440" tIns="45720" rIns="91440" bIns="45720" anchor="t">
            <a:spAutoFit/>
          </a:bodyPr>
          <a:lstStyle/>
          <a:p>
            <a:r>
              <a:rPr lang="en-GB" dirty="0">
                <a:latin typeface="Calibri"/>
                <a:cs typeface="Calibri"/>
              </a:rPr>
              <a:t>The sounds are introduced in an order that allows a large number of words to be read and written from an early stage. </a:t>
            </a:r>
            <a:endParaRPr lang="en-GB"/>
          </a:p>
          <a:p>
            <a:r>
              <a:rPr lang="en-GB" dirty="0">
                <a:latin typeface="Calibri"/>
                <a:cs typeface="Calibri"/>
              </a:rPr>
              <a:t>The pace of teaching will be fast. Children who do not grasp the learning in the lesson will be given extra tuition to enable them to keep up. It is vitally important that the learning is reinforced at home by reading regularly with an adult and revising the </a:t>
            </a:r>
            <a:r>
              <a:rPr lang="en-GB" dirty="0">
                <a:solidFill>
                  <a:srgbClr val="FF0000"/>
                </a:solidFill>
                <a:latin typeface="Calibri"/>
                <a:cs typeface="Calibri"/>
              </a:rPr>
              <a:t>parent sheet that we will send out each week.</a:t>
            </a:r>
            <a:endParaRPr lang="en-GB" dirty="0">
              <a:solidFill>
                <a:srgbClr val="FF0000"/>
              </a:solidFill>
            </a:endParaRPr>
          </a:p>
          <a:p>
            <a:endParaRPr lang="en-GB" dirty="0"/>
          </a:p>
          <a:p>
            <a:pPr marL="0" indent="0">
              <a:buNone/>
            </a:pPr>
            <a:r>
              <a:rPr lang="en-GB" dirty="0"/>
              <a:t>Phase 1 – 4- Reception</a:t>
            </a:r>
          </a:p>
          <a:p>
            <a:pPr marL="0" indent="0">
              <a:buNone/>
            </a:pPr>
            <a:r>
              <a:rPr lang="en-GB" dirty="0"/>
              <a:t>Phase 5 (30 weeks) – Year 1 (completed before the phonics screening check)</a:t>
            </a:r>
          </a:p>
          <a:p>
            <a:pPr marL="0" indent="0">
              <a:buNone/>
            </a:pPr>
            <a:r>
              <a:rPr lang="en-GB" dirty="0"/>
              <a:t>Phase 6 (30 weeks) – Year 2 </a:t>
            </a:r>
          </a:p>
        </p:txBody>
      </p:sp>
    </p:spTree>
    <p:extLst>
      <p:ext uri="{BB962C8B-B14F-4D97-AF65-F5344CB8AC3E}">
        <p14:creationId xmlns:p14="http://schemas.microsoft.com/office/powerpoint/2010/main" val="291436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a:xfrm>
            <a:off x="206206" y="303901"/>
            <a:ext cx="11791540" cy="1152128"/>
          </a:xfrm>
        </p:spPr>
        <p:txBody>
          <a:bodyPr lIns="91440" tIns="45720" rIns="91440" bIns="45720" anchor="b" anchorCtr="0"/>
          <a:lstStyle/>
          <a:p>
            <a:r>
              <a:rPr lang="en-US" dirty="0"/>
              <a:t>Gradually your child learns the entire alphabetic</a:t>
            </a:r>
            <a:br>
              <a:rPr lang="en-US" dirty="0"/>
            </a:br>
            <a:r>
              <a:rPr lang="en-US" dirty="0"/>
              <a:t>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407732" y="996923"/>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837087" y="1573472"/>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395403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 Mnemonic for each grapheme </a:t>
            </a:r>
          </a:p>
          <a:p>
            <a:r>
              <a:rPr lang="en-GB" dirty="0"/>
              <a:t>A phrase that helps children produce the pure sound . </a:t>
            </a:r>
          </a:p>
          <a:p>
            <a:r>
              <a:rPr lang="en-GB" dirty="0"/>
              <a:t>A formation phrase that helps children to learn the letter formation. </a:t>
            </a:r>
          </a:p>
          <a:p>
            <a:r>
              <a:rPr lang="en-GB" dirty="0"/>
              <a:t>Speedy sounds flash cards</a:t>
            </a:r>
          </a:p>
          <a:p>
            <a:r>
              <a:rPr lang="en-GB" dirty="0"/>
              <a:t>Oral blending</a:t>
            </a:r>
          </a:p>
          <a:p>
            <a:r>
              <a:rPr lang="en-GB" dirty="0"/>
              <a:t>Teacher led blending</a:t>
            </a:r>
          </a:p>
        </p:txBody>
      </p:sp>
      <p:sp>
        <p:nvSpPr>
          <p:cNvPr id="3" name="Title 2"/>
          <p:cNvSpPr>
            <a:spLocks noGrp="1"/>
          </p:cNvSpPr>
          <p:nvPr>
            <p:ph type="title"/>
          </p:nvPr>
        </p:nvSpPr>
        <p:spPr/>
        <p:txBody>
          <a:bodyPr/>
          <a:lstStyle/>
          <a:p>
            <a:r>
              <a:rPr lang="en-GB" dirty="0"/>
              <a:t>What might a Little </a:t>
            </a:r>
            <a:r>
              <a:rPr lang="en-GB" dirty="0" err="1"/>
              <a:t>Wandle</a:t>
            </a:r>
            <a:r>
              <a:rPr lang="en-GB" dirty="0"/>
              <a:t> lesson look like?</a:t>
            </a:r>
          </a:p>
        </p:txBody>
      </p:sp>
      <p:sp>
        <p:nvSpPr>
          <p:cNvPr id="4" name="Text Placeholder 3"/>
          <p:cNvSpPr>
            <a:spLocks noGrp="1"/>
          </p:cNvSpPr>
          <p:nvPr>
            <p:ph type="body" sz="quarter" idx="11"/>
          </p:nvPr>
        </p:nvSpPr>
        <p:spPr/>
        <p:txBody>
          <a:bodyPr/>
          <a:lstStyle/>
          <a:p>
            <a:r>
              <a:rPr lang="en-GB" dirty="0"/>
              <a:t>Decodable books sent home</a:t>
            </a:r>
          </a:p>
          <a:p>
            <a:pPr>
              <a:buFontTx/>
              <a:buChar char="-"/>
            </a:pPr>
            <a:r>
              <a:rPr lang="en-GB" dirty="0"/>
              <a:t>Will contain words made up of sounds your child has been exposed to</a:t>
            </a:r>
          </a:p>
          <a:p>
            <a:pPr>
              <a:buFontTx/>
              <a:buChar char="-"/>
            </a:pPr>
            <a:r>
              <a:rPr lang="en-GB" dirty="0"/>
              <a:t>Should be able to read independently</a:t>
            </a:r>
          </a:p>
          <a:p>
            <a:pPr marL="0" indent="0">
              <a:buNone/>
            </a:pPr>
            <a:endParaRPr lang="en-GB" dirty="0"/>
          </a:p>
        </p:txBody>
      </p:sp>
    </p:spTree>
    <p:extLst>
      <p:ext uri="{BB962C8B-B14F-4D97-AF65-F5344CB8AC3E}">
        <p14:creationId xmlns:p14="http://schemas.microsoft.com/office/powerpoint/2010/main" val="2889919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13" name="Content Placeholder 2">
            <a:extLst>
              <a:ext uri="{FF2B5EF4-FFF2-40B4-BE49-F238E27FC236}">
                <a16:creationId xmlns:a16="http://schemas.microsoft.com/office/drawing/2014/main" id="{49F9C411-D410-44A9-9363-635B0B3CCB41}"/>
              </a:ext>
            </a:extLst>
          </p:cNvPr>
          <p:cNvSpPr txBox="1">
            <a:spLocks/>
          </p:cNvSpPr>
          <p:nvPr/>
        </p:nvSpPr>
        <p:spPr>
          <a:xfrm>
            <a:off x="485775" y="1628800"/>
            <a:ext cx="11358563" cy="5072038"/>
          </a:xfrm>
          <a:prstGeom prst="rect">
            <a:avLst/>
          </a:prstGeom>
        </p:spPr>
        <p:txBody>
          <a:bodyPr>
            <a:normAutofit fontScale="85000"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Phoneme</a:t>
            </a:r>
            <a:r>
              <a:rPr lang="en-GB" dirty="0"/>
              <a:t>- the smallest unit of spoken sound in a word</a:t>
            </a:r>
          </a:p>
          <a:p>
            <a:r>
              <a:rPr lang="en-GB" b="1" dirty="0"/>
              <a:t>Grapheme</a:t>
            </a:r>
            <a:r>
              <a:rPr lang="en-GB" dirty="0"/>
              <a:t>- a written symbol that represents a spoken sound </a:t>
            </a:r>
          </a:p>
          <a:p>
            <a:r>
              <a:rPr lang="en-GB" b="1" dirty="0"/>
              <a:t>Digraph/</a:t>
            </a:r>
            <a:r>
              <a:rPr lang="en-GB" b="1" dirty="0" err="1"/>
              <a:t>trigraph</a:t>
            </a:r>
            <a:r>
              <a:rPr lang="en-GB" b="1" dirty="0"/>
              <a:t>- </a:t>
            </a:r>
            <a:r>
              <a:rPr lang="en-GB" dirty="0"/>
              <a:t>two letters that make one sound/ three letters that make one sound (action)</a:t>
            </a:r>
          </a:p>
          <a:p>
            <a:r>
              <a:rPr lang="en-GB" b="1" dirty="0"/>
              <a:t>Encoding</a:t>
            </a:r>
            <a:r>
              <a:rPr lang="en-GB" dirty="0"/>
              <a:t>- the process of hearing a sound and being able to write a symbol to represent that sound</a:t>
            </a:r>
          </a:p>
          <a:p>
            <a:r>
              <a:rPr lang="en-GB" b="1" dirty="0"/>
              <a:t>Decoding</a:t>
            </a:r>
            <a:r>
              <a:rPr lang="en-GB" dirty="0"/>
              <a:t> -seeing a written symbol and being able to say what sound it represents</a:t>
            </a:r>
          </a:p>
          <a:p>
            <a:r>
              <a:rPr lang="en-GB" b="1" dirty="0"/>
              <a:t>Blending</a:t>
            </a:r>
            <a:r>
              <a:rPr lang="en-GB" dirty="0"/>
              <a:t>- involves pulling together individual sounds or syllables within words (reading)</a:t>
            </a:r>
          </a:p>
          <a:p>
            <a:r>
              <a:rPr lang="en-GB" b="1" dirty="0"/>
              <a:t>Segmenting-</a:t>
            </a:r>
            <a:r>
              <a:rPr lang="en-GB" dirty="0"/>
              <a:t> involves breaking words down into individual sounds or syllables (writing)</a:t>
            </a:r>
          </a:p>
          <a:p>
            <a:r>
              <a:rPr lang="en-GB" b="1" dirty="0"/>
              <a:t>Ascender</a:t>
            </a:r>
            <a:r>
              <a:rPr lang="en-GB" dirty="0"/>
              <a:t>- the part of a lowercase letter (such as b) that rises above the main body of the letter </a:t>
            </a:r>
          </a:p>
          <a:p>
            <a:r>
              <a:rPr lang="en-GB" b="1" dirty="0"/>
              <a:t>Descender</a:t>
            </a:r>
            <a:r>
              <a:rPr lang="en-GB" dirty="0"/>
              <a:t>- the part of a lowercase letter (such as p) that descends below the main body of the letter</a:t>
            </a:r>
          </a:p>
          <a:p>
            <a:pPr marL="0" indent="0">
              <a:buFont typeface="Arial" panose="020B0604020202020204" pitchFamily="34" charset="0"/>
              <a:buNone/>
            </a:pPr>
            <a:endParaRPr lang="en-GB" dirty="0"/>
          </a:p>
          <a:p>
            <a:endParaRPr lang="en-GB" dirty="0"/>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Pure Sound</a:t>
            </a:r>
          </a:p>
        </p:txBody>
      </p:sp>
      <p:sp>
        <p:nvSpPr>
          <p:cNvPr id="5" name="Content Placeholder 2">
            <a:extLst>
              <a:ext uri="{FF2B5EF4-FFF2-40B4-BE49-F238E27FC236}">
                <a16:creationId xmlns:a16="http://schemas.microsoft.com/office/drawing/2014/main" id="{BCAF39AA-BF81-4246-8BD4-489C7CEE4B2D}"/>
              </a:ext>
            </a:extLst>
          </p:cNvPr>
          <p:cNvSpPr>
            <a:spLocks noGrp="1"/>
          </p:cNvSpPr>
          <p:nvPr>
            <p:ph type="body" sz="quarter" idx="10"/>
          </p:nvPr>
        </p:nvSpPr>
        <p:spPr>
          <a:xfrm>
            <a:off x="479425" y="1916113"/>
            <a:ext cx="9793288" cy="4392612"/>
          </a:xfrm>
        </p:spPr>
        <p:txBody>
          <a:bodyPr>
            <a:normAutofit fontScale="92500" lnSpcReduction="20000"/>
          </a:bodyPr>
          <a:lstStyle/>
          <a:p>
            <a:r>
              <a:rPr lang="en-GB" dirty="0"/>
              <a:t>Pronouncing each letter sound clearly and distinctly without adding additional sounds to the end e.g. ‘f’ not ‘</a:t>
            </a:r>
            <a:r>
              <a:rPr lang="en-GB" dirty="0" err="1"/>
              <a:t>fuh</a:t>
            </a:r>
            <a:r>
              <a:rPr lang="en-GB" dirty="0"/>
              <a:t>’.</a:t>
            </a:r>
          </a:p>
          <a:p>
            <a:endParaRPr lang="en-GB" dirty="0"/>
          </a:p>
          <a:p>
            <a:r>
              <a:rPr lang="en-GB" dirty="0"/>
              <a:t>Changing the way a word sounds:</a:t>
            </a:r>
          </a:p>
          <a:p>
            <a:endParaRPr lang="en-GB" dirty="0"/>
          </a:p>
          <a:p>
            <a:pPr marL="0" indent="0">
              <a:buNone/>
            </a:pPr>
            <a:r>
              <a:rPr lang="en-GB" dirty="0"/>
              <a:t>Chat may become </a:t>
            </a:r>
            <a:r>
              <a:rPr lang="en-GB" dirty="0" err="1"/>
              <a:t>chatuh</a:t>
            </a:r>
            <a:endParaRPr lang="en-GB" dirty="0"/>
          </a:p>
          <a:p>
            <a:pPr marL="0" indent="0">
              <a:buNone/>
            </a:pPr>
            <a:r>
              <a:rPr lang="en-GB" dirty="0"/>
              <a:t>Or worse,</a:t>
            </a:r>
          </a:p>
          <a:p>
            <a:pPr marL="0" indent="0">
              <a:buNone/>
            </a:pPr>
            <a:r>
              <a:rPr lang="en-GB" dirty="0"/>
              <a:t>Sun may become </a:t>
            </a:r>
            <a:r>
              <a:rPr lang="en-GB" dirty="0" err="1"/>
              <a:t>suhuhnuh</a:t>
            </a:r>
            <a:endParaRPr lang="en-GB" dirty="0"/>
          </a:p>
          <a:p>
            <a:pPr marL="0" indent="0">
              <a:buNone/>
            </a:pPr>
            <a:endParaRPr lang="en-GB" dirty="0"/>
          </a:p>
          <a:p>
            <a:pPr marL="0" indent="0">
              <a:buNone/>
            </a:pPr>
            <a:r>
              <a:rPr lang="en-GB" dirty="0"/>
              <a:t>You try- train, sip, clock</a:t>
            </a:r>
          </a:p>
          <a:p>
            <a:pPr marL="0" indent="0">
              <a:buNone/>
            </a:pPr>
            <a:r>
              <a:rPr lang="en-GB" dirty="0"/>
              <a:t>The pure sounds can be found on Little </a:t>
            </a:r>
            <a:r>
              <a:rPr lang="en-GB" dirty="0" err="1"/>
              <a:t>Wandle</a:t>
            </a:r>
            <a:r>
              <a:rPr lang="en-GB" dirty="0"/>
              <a:t> Parents page</a:t>
            </a:r>
          </a:p>
        </p:txBody>
      </p:sp>
    </p:spTree>
    <p:extLst>
      <p:ext uri="{BB962C8B-B14F-4D97-AF65-F5344CB8AC3E}">
        <p14:creationId xmlns:p14="http://schemas.microsoft.com/office/powerpoint/2010/main" val="3834407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teaching a group of children&#10;&#10;Description automatically generated">
            <a:extLst>
              <a:ext uri="{FF2B5EF4-FFF2-40B4-BE49-F238E27FC236}">
                <a16:creationId xmlns:a16="http://schemas.microsoft.com/office/drawing/2014/main" id="{6D5F66DB-936A-8F8D-43C2-D4AF937DA3DD}"/>
              </a:ext>
            </a:extLst>
          </p:cNvPr>
          <p:cNvPicPr>
            <a:picLocks noChangeAspect="1"/>
          </p:cNvPicPr>
          <p:nvPr/>
        </p:nvPicPr>
        <p:blipFill>
          <a:blip r:embed="rId2"/>
          <a:stretch>
            <a:fillRect/>
          </a:stretch>
        </p:blipFill>
        <p:spPr>
          <a:xfrm>
            <a:off x="138023" y="227701"/>
            <a:ext cx="12002218" cy="6762031"/>
          </a:xfrm>
          <a:prstGeom prst="rect">
            <a:avLst/>
          </a:prstGeom>
        </p:spPr>
      </p:pic>
    </p:spTree>
    <p:extLst>
      <p:ext uri="{BB962C8B-B14F-4D97-AF65-F5344CB8AC3E}">
        <p14:creationId xmlns:p14="http://schemas.microsoft.com/office/powerpoint/2010/main" val="2656403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2" name="Online Media 1" title="How we teach blending">
            <a:hlinkClick r:id="" action="ppaction://media"/>
            <a:extLst>
              <a:ext uri="{FF2B5EF4-FFF2-40B4-BE49-F238E27FC236}">
                <a16:creationId xmlns:a16="http://schemas.microsoft.com/office/drawing/2014/main" id="{6BA98106-3090-99F4-E213-3B46E06060CA}"/>
              </a:ext>
            </a:extLst>
          </p:cNvPr>
          <p:cNvPicPr>
            <a:picLocks noRot="1" noChangeAspect="1"/>
          </p:cNvPicPr>
          <p:nvPr>
            <a:videoFile r:link="rId1"/>
          </p:nvPr>
        </p:nvPicPr>
        <p:blipFill>
          <a:blip r:embed="rId4"/>
          <a:stretch>
            <a:fillRect/>
          </a:stretch>
        </p:blipFill>
        <p:spPr>
          <a:xfrm>
            <a:off x="3050988" y="2164603"/>
            <a:ext cx="5184588" cy="2815664"/>
          </a:xfrm>
          <a:prstGeom prst="rect">
            <a:avLst/>
          </a:prstGeom>
        </p:spPr>
      </p:pic>
    </p:spTree>
    <p:extLst>
      <p:ext uri="{BB962C8B-B14F-4D97-AF65-F5344CB8AC3E}">
        <p14:creationId xmlns:p14="http://schemas.microsoft.com/office/powerpoint/2010/main" val="368687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1844824"/>
            <a:ext cx="4894061" cy="3672408"/>
          </a:xfrm>
          <a:prstGeom prst="rect">
            <a:avLst/>
          </a:prstGeom>
        </p:spPr>
      </p:pic>
      <p:sp>
        <p:nvSpPr>
          <p:cNvPr id="2" name="Title 1">
            <a:extLst>
              <a:ext uri="{FF2B5EF4-FFF2-40B4-BE49-F238E27FC236}">
                <a16:creationId xmlns:a16="http://schemas.microsoft.com/office/drawing/2014/main" id="{55E7EF09-3C16-2A76-3A4B-21C423D46DC4}"/>
              </a:ext>
            </a:extLst>
          </p:cNvPr>
          <p:cNvSpPr>
            <a:spLocks noGrp="1"/>
          </p:cNvSpPr>
          <p:nvPr>
            <p:ph type="title"/>
          </p:nvPr>
        </p:nvSpPr>
        <p:spPr>
          <a:xfrm>
            <a:off x="479376" y="332656"/>
            <a:ext cx="9793088" cy="1152128"/>
          </a:xfrm>
        </p:spPr>
        <p:txBody>
          <a:bodyPr/>
          <a:lstStyle/>
          <a:p>
            <a:r>
              <a:rPr lang="en-US" dirty="0">
                <a:solidFill>
                  <a:srgbClr val="EF7E32"/>
                </a:solidFill>
              </a:rPr>
              <a:t>Use of sound buttons</a:t>
            </a:r>
          </a:p>
        </p:txBody>
      </p:sp>
      <p:sp>
        <p:nvSpPr>
          <p:cNvPr id="5" name="Content Placeholder 2">
            <a:extLst>
              <a:ext uri="{FF2B5EF4-FFF2-40B4-BE49-F238E27FC236}">
                <a16:creationId xmlns:a16="http://schemas.microsoft.com/office/drawing/2014/main" id="{407C6809-C115-4921-88DC-2A1E4DC74168}"/>
              </a:ext>
            </a:extLst>
          </p:cNvPr>
          <p:cNvSpPr>
            <a:spLocks noGrp="1"/>
          </p:cNvSpPr>
          <p:nvPr>
            <p:ph idx="1"/>
          </p:nvPr>
        </p:nvSpPr>
        <p:spPr>
          <a:xfrm>
            <a:off x="5735960" y="1825625"/>
            <a:ext cx="5617839" cy="4351338"/>
          </a:xfrm>
        </p:spPr>
        <p:txBody>
          <a:bodyPr/>
          <a:lstStyle/>
          <a:p>
            <a:pPr marL="0" indent="0">
              <a:buNone/>
            </a:pPr>
            <a:endParaRPr lang="en-GB" dirty="0"/>
          </a:p>
          <a:p>
            <a:r>
              <a:rPr lang="en-GB" dirty="0"/>
              <a:t>Children begin by learning VC- it, CVC- cat </a:t>
            </a:r>
          </a:p>
          <a:p>
            <a:pPr marL="0" indent="0">
              <a:buNone/>
            </a:pPr>
            <a:endParaRPr lang="en-GB" dirty="0"/>
          </a:p>
          <a:p>
            <a:r>
              <a:rPr lang="en-GB" dirty="0"/>
              <a:t>VCC- ant, CVCC- lamp, CCVC- blip, CCCVC- split, CCVCC- spent </a:t>
            </a:r>
          </a:p>
          <a:p>
            <a:endParaRPr lang="en-GB" dirty="0"/>
          </a:p>
          <a:p>
            <a:pPr marL="0" indent="0">
              <a:buNone/>
            </a:pPr>
            <a:r>
              <a:rPr lang="en-GB" dirty="0"/>
              <a:t>You try: back, high, clip, milk</a:t>
            </a:r>
          </a:p>
        </p:txBody>
      </p:sp>
    </p:spTree>
    <p:extLst>
      <p:ext uri="{BB962C8B-B14F-4D97-AF65-F5344CB8AC3E}">
        <p14:creationId xmlns:p14="http://schemas.microsoft.com/office/powerpoint/2010/main" val="136992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1196751"/>
            <a:ext cx="7344816" cy="5511407"/>
          </a:xfrm>
          <a:prstGeom prst="rect">
            <a:avLst/>
          </a:prstGeom>
        </p:spPr>
      </p:pic>
      <p:sp>
        <p:nvSpPr>
          <p:cNvPr id="2" name="Title 1">
            <a:extLst>
              <a:ext uri="{FF2B5EF4-FFF2-40B4-BE49-F238E27FC236}">
                <a16:creationId xmlns:a16="http://schemas.microsoft.com/office/drawing/2014/main" id="{F5AF7250-2827-418E-FFE6-FF91EC39E9DB}"/>
              </a:ext>
            </a:extLst>
          </p:cNvPr>
          <p:cNvSpPr>
            <a:spLocks noGrp="1"/>
          </p:cNvSpPr>
          <p:nvPr>
            <p:ph type="title"/>
          </p:nvPr>
        </p:nvSpPr>
        <p:spPr>
          <a:xfrm>
            <a:off x="479376" y="332656"/>
            <a:ext cx="9793088" cy="1152128"/>
          </a:xfrm>
        </p:spPr>
        <p:txBody>
          <a:bodyPr/>
          <a:lstStyle/>
          <a:p>
            <a:r>
              <a:rPr lang="en-US" dirty="0">
                <a:solidFill>
                  <a:srgbClr val="EF7E32"/>
                </a:solidFill>
              </a:rPr>
              <a:t>Use of sound buttons</a:t>
            </a:r>
          </a:p>
        </p:txBody>
      </p:sp>
    </p:spTree>
    <p:extLst>
      <p:ext uri="{BB962C8B-B14F-4D97-AF65-F5344CB8AC3E}">
        <p14:creationId xmlns:p14="http://schemas.microsoft.com/office/powerpoint/2010/main" val="2727932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D07EF12-3E8D-45DB-83DE-99797B7DF962}"/>
              </a:ext>
            </a:extLst>
          </p:cNvPr>
          <p:cNvSpPr txBox="1">
            <a:spLocks/>
          </p:cNvSpPr>
          <p:nvPr/>
        </p:nvSpPr>
        <p:spPr>
          <a:xfrm>
            <a:off x="628650" y="908720"/>
            <a:ext cx="11101388" cy="5706393"/>
          </a:xfrm>
        </p:spPr>
        <p:txBody>
          <a:bodyPr>
            <a:normAutofit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000" b="1" dirty="0" err="1"/>
              <a:t>Misonceptions</a:t>
            </a:r>
            <a:endParaRPr lang="en-GB" sz="4000" b="1" dirty="0"/>
          </a:p>
          <a:p>
            <a:r>
              <a:rPr lang="en-GB" b="1" dirty="0"/>
              <a:t>‘Magic e’ -</a:t>
            </a:r>
            <a:r>
              <a:rPr lang="en-GB" dirty="0"/>
              <a:t>there is no magic when it comes to spelling.</a:t>
            </a:r>
          </a:p>
          <a:p>
            <a:pPr marL="0" indent="0">
              <a:buFont typeface="Arial" panose="020B0604020202020204" pitchFamily="34" charset="0"/>
              <a:buNone/>
            </a:pPr>
            <a:r>
              <a:rPr lang="en-GB" dirty="0"/>
              <a:t>It is a split digraph </a:t>
            </a:r>
            <a:r>
              <a:rPr lang="en-GB" dirty="0" err="1"/>
              <a:t>eg</a:t>
            </a:r>
            <a:r>
              <a:rPr lang="en-GB" dirty="0"/>
              <a:t> o-e. </a:t>
            </a:r>
          </a:p>
          <a:p>
            <a:pPr marL="0" indent="0">
              <a:buFont typeface="Arial" panose="020B0604020202020204" pitchFamily="34" charset="0"/>
              <a:buNone/>
            </a:pPr>
            <a:r>
              <a:rPr lang="en-GB" dirty="0"/>
              <a:t>It is part of the sound family ‘</a:t>
            </a:r>
            <a:r>
              <a:rPr lang="en-GB" dirty="0" err="1"/>
              <a:t>oe</a:t>
            </a:r>
            <a:r>
              <a:rPr lang="en-GB" dirty="0"/>
              <a:t>’. </a:t>
            </a:r>
          </a:p>
          <a:p>
            <a:pPr marL="0" indent="0">
              <a:buFont typeface="Arial" panose="020B0604020202020204" pitchFamily="34" charset="0"/>
              <a:buNone/>
            </a:pPr>
            <a:r>
              <a:rPr lang="en-GB" dirty="0" err="1"/>
              <a:t>oe</a:t>
            </a:r>
            <a:r>
              <a:rPr lang="en-GB" dirty="0"/>
              <a:t> as in toe, o-e as in cone, </a:t>
            </a:r>
            <a:r>
              <a:rPr lang="en-GB" dirty="0" err="1"/>
              <a:t>oa</a:t>
            </a:r>
            <a:r>
              <a:rPr lang="en-GB" dirty="0"/>
              <a:t> as in goat, ow as in row. </a:t>
            </a:r>
          </a:p>
          <a:p>
            <a:r>
              <a:rPr lang="en-GB" b="1" dirty="0"/>
              <a:t>Long and short vowel sounds</a:t>
            </a:r>
          </a:p>
          <a:p>
            <a:pPr marL="0" indent="0">
              <a:buFont typeface="Arial" panose="020B0604020202020204" pitchFamily="34" charset="0"/>
              <a:buNone/>
            </a:pPr>
            <a:r>
              <a:rPr lang="en-GB" dirty="0"/>
              <a:t>Any sound can be pronounced in a long or short way. We refer to them as vowels and vowel digraphs.</a:t>
            </a:r>
          </a:p>
          <a:p>
            <a:r>
              <a:rPr lang="en-GB" b="1" dirty="0"/>
              <a:t>Silent letters</a:t>
            </a:r>
          </a:p>
          <a:p>
            <a:pPr marL="0" indent="0">
              <a:buFont typeface="Arial" panose="020B0604020202020204" pitchFamily="34" charset="0"/>
              <a:buNone/>
            </a:pPr>
            <a:r>
              <a:rPr lang="en-GB" dirty="0"/>
              <a:t>There are no silent letters. Letters we may think of as silent are part of a digraph </a:t>
            </a:r>
            <a:r>
              <a:rPr lang="en-GB" dirty="0" err="1"/>
              <a:t>eg</a:t>
            </a:r>
            <a:r>
              <a:rPr lang="en-GB" dirty="0"/>
              <a:t> in knock the </a:t>
            </a:r>
            <a:r>
              <a:rPr lang="en-GB" dirty="0" err="1"/>
              <a:t>kn</a:t>
            </a:r>
            <a:r>
              <a:rPr lang="en-GB" dirty="0"/>
              <a:t> is part of the n family, the </a:t>
            </a:r>
            <a:r>
              <a:rPr lang="en-GB" dirty="0" err="1"/>
              <a:t>ck</a:t>
            </a:r>
            <a:r>
              <a:rPr lang="en-GB" dirty="0"/>
              <a:t> is part of the c family.</a:t>
            </a:r>
          </a:p>
          <a:p>
            <a:endParaRPr lang="en-GB" dirty="0"/>
          </a:p>
        </p:txBody>
      </p:sp>
    </p:spTree>
    <p:extLst>
      <p:ext uri="{BB962C8B-B14F-4D97-AF65-F5344CB8AC3E}">
        <p14:creationId xmlns:p14="http://schemas.microsoft.com/office/powerpoint/2010/main" val="3145410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3392" y="497828"/>
            <a:ext cx="4176463" cy="707886"/>
          </a:xfrm>
          <a:prstGeom prst="rect">
            <a:avLst/>
          </a:prstGeom>
          <a:noFill/>
        </p:spPr>
        <p:txBody>
          <a:bodyPr wrap="square" rtlCol="0">
            <a:spAutoFit/>
          </a:bodyPr>
          <a:lstStyle/>
          <a:p>
            <a:r>
              <a:rPr lang="en-US" sz="4000" dirty="0">
                <a:solidFill>
                  <a:srgbClr val="EF7E32"/>
                </a:solidFill>
              </a:rPr>
              <a:t>Reading</a:t>
            </a:r>
            <a:endParaRPr lang="en-US" sz="7200" dirty="0">
              <a:solidFill>
                <a:srgbClr val="EF7E32"/>
              </a:solidFill>
            </a:endParaRPr>
          </a:p>
        </p:txBody>
      </p:sp>
      <p:sp>
        <p:nvSpPr>
          <p:cNvPr id="5" name="TextBox 4"/>
          <p:cNvSpPr txBox="1"/>
          <p:nvPr/>
        </p:nvSpPr>
        <p:spPr>
          <a:xfrm>
            <a:off x="283370" y="2013703"/>
            <a:ext cx="3888432" cy="954107"/>
          </a:xfrm>
          <a:prstGeom prst="rect">
            <a:avLst/>
          </a:prstGeom>
          <a:noFill/>
        </p:spPr>
        <p:txBody>
          <a:bodyPr wrap="square" rtlCol="0">
            <a:spAutoFit/>
          </a:bodyPr>
          <a:lstStyle/>
          <a:p>
            <a:r>
              <a:rPr lang="en-US" sz="2800" dirty="0">
                <a:solidFill>
                  <a:srgbClr val="EF7E32"/>
                </a:solidFill>
              </a:rPr>
              <a:t>We want children to love reading</a:t>
            </a:r>
          </a:p>
        </p:txBody>
      </p:sp>
      <p:sp>
        <p:nvSpPr>
          <p:cNvPr id="6" name="TextBox 5"/>
          <p:cNvSpPr txBox="1"/>
          <p:nvPr/>
        </p:nvSpPr>
        <p:spPr>
          <a:xfrm>
            <a:off x="706425" y="3607927"/>
            <a:ext cx="3146302" cy="954107"/>
          </a:xfrm>
          <a:prstGeom prst="rect">
            <a:avLst/>
          </a:prstGeom>
          <a:noFill/>
        </p:spPr>
        <p:txBody>
          <a:bodyPr wrap="square" rtlCol="0">
            <a:spAutoFit/>
          </a:bodyPr>
          <a:lstStyle/>
          <a:p>
            <a:r>
              <a:rPr lang="en-US" sz="2800" dirty="0">
                <a:solidFill>
                  <a:srgbClr val="EF7E32"/>
                </a:solidFill>
              </a:rPr>
              <a:t>Reading should be enjoyable</a:t>
            </a:r>
          </a:p>
        </p:txBody>
      </p:sp>
      <p:sp>
        <p:nvSpPr>
          <p:cNvPr id="7" name="TextBox 6"/>
          <p:cNvSpPr txBox="1"/>
          <p:nvPr/>
        </p:nvSpPr>
        <p:spPr>
          <a:xfrm>
            <a:off x="7913914" y="3607927"/>
            <a:ext cx="3845573" cy="954107"/>
          </a:xfrm>
          <a:prstGeom prst="rect">
            <a:avLst/>
          </a:prstGeom>
          <a:noFill/>
        </p:spPr>
        <p:txBody>
          <a:bodyPr wrap="square" rtlCol="0">
            <a:spAutoFit/>
          </a:bodyPr>
          <a:lstStyle/>
          <a:p>
            <a:r>
              <a:rPr lang="en-US" sz="2800" dirty="0">
                <a:solidFill>
                  <a:srgbClr val="EF7E32"/>
                </a:solidFill>
              </a:rPr>
              <a:t>We want children to read for pleasure</a:t>
            </a:r>
          </a:p>
        </p:txBody>
      </p:sp>
      <p:sp>
        <p:nvSpPr>
          <p:cNvPr id="8" name="TextBox 7"/>
          <p:cNvSpPr txBox="1"/>
          <p:nvPr/>
        </p:nvSpPr>
        <p:spPr>
          <a:xfrm>
            <a:off x="7364766" y="1899140"/>
            <a:ext cx="4943871" cy="954107"/>
          </a:xfrm>
          <a:prstGeom prst="rect">
            <a:avLst/>
          </a:prstGeom>
          <a:noFill/>
        </p:spPr>
        <p:txBody>
          <a:bodyPr wrap="square" rtlCol="0">
            <a:spAutoFit/>
          </a:bodyPr>
          <a:lstStyle/>
          <a:p>
            <a:r>
              <a:rPr lang="en-US" sz="2800" dirty="0">
                <a:solidFill>
                  <a:srgbClr val="EF7E32"/>
                </a:solidFill>
              </a:rPr>
              <a:t>Learning to read should be a positive experience</a:t>
            </a:r>
          </a:p>
        </p:txBody>
      </p:sp>
      <p:pic>
        <p:nvPicPr>
          <p:cNvPr id="13" name="Picture 1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802" y="1538845"/>
            <a:ext cx="3146865" cy="3023189"/>
          </a:xfrm>
          <a:prstGeom prst="rect">
            <a:avLst/>
          </a:prstGeom>
        </p:spPr>
      </p:pic>
      <p:sp>
        <p:nvSpPr>
          <p:cNvPr id="15" name="TextBox 14"/>
          <p:cNvSpPr txBox="1"/>
          <p:nvPr/>
        </p:nvSpPr>
        <p:spPr>
          <a:xfrm>
            <a:off x="1415480" y="5517232"/>
            <a:ext cx="10513168" cy="954107"/>
          </a:xfrm>
          <a:prstGeom prst="rect">
            <a:avLst/>
          </a:prstGeom>
          <a:noFill/>
        </p:spPr>
        <p:txBody>
          <a:bodyPr wrap="square" rtlCol="0">
            <a:spAutoFit/>
          </a:bodyPr>
          <a:lstStyle/>
          <a:p>
            <a:r>
              <a:rPr lang="en-US" sz="2800" dirty="0">
                <a:solidFill>
                  <a:srgbClr val="EF7E32"/>
                </a:solidFill>
              </a:rPr>
              <a:t>Reading underpins children’s access to the curriculum and clearly impacts on their achievement</a:t>
            </a:r>
          </a:p>
        </p:txBody>
      </p:sp>
    </p:spTree>
    <p:extLst>
      <p:ext uri="{BB962C8B-B14F-4D97-AF65-F5344CB8AC3E}">
        <p14:creationId xmlns:p14="http://schemas.microsoft.com/office/powerpoint/2010/main" val="310738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5" y="2556242"/>
            <a:ext cx="5768253" cy="3393038"/>
          </a:xfrm>
        </p:spPr>
        <p:txBody>
          <a:bodyPr/>
          <a:lstStyle/>
          <a:p>
            <a:pPr marL="0" indent="0">
              <a:buNone/>
            </a:pPr>
            <a:r>
              <a:rPr lang="en-GB" b="1" dirty="0">
                <a:solidFill>
                  <a:schemeClr val="tx2"/>
                </a:solidFill>
              </a:rPr>
              <a:t>Reading practice sessions</a:t>
            </a:r>
          </a:p>
          <a:p>
            <a:r>
              <a:rPr lang="en-GB" dirty="0">
                <a:solidFill>
                  <a:schemeClr val="tx1"/>
                </a:solidFill>
              </a:rPr>
              <a:t>Every child reads 2/3 times a week</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09792" y="1844824"/>
            <a:ext cx="3829866" cy="3361455"/>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
        <p:nvSpPr>
          <p:cNvPr id="2" name="TextBox 1"/>
          <p:cNvSpPr txBox="1"/>
          <p:nvPr/>
        </p:nvSpPr>
        <p:spPr>
          <a:xfrm>
            <a:off x="909792" y="5419604"/>
            <a:ext cx="5330224" cy="1077218"/>
          </a:xfrm>
          <a:prstGeom prst="rect">
            <a:avLst/>
          </a:prstGeom>
          <a:noFill/>
        </p:spPr>
        <p:txBody>
          <a:bodyPr wrap="square" rtlCol="0">
            <a:spAutoFit/>
          </a:bodyPr>
          <a:lstStyle/>
          <a:p>
            <a:r>
              <a:rPr lang="en-GB" sz="3200" dirty="0"/>
              <a:t>We are aiming for 95% accuracy!</a:t>
            </a:r>
          </a:p>
        </p:txBody>
      </p:sp>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it</a:t>
            </a:r>
          </a:p>
          <a:p>
            <a:r>
              <a:rPr lang="en-US" sz="3200" dirty="0">
                <a:solidFill>
                  <a:schemeClr val="tx1"/>
                </a:solidFill>
              </a:rPr>
              <a:t>Stretch it</a:t>
            </a:r>
          </a:p>
          <a:p>
            <a:r>
              <a:rPr lang="en-US" sz="3200" dirty="0">
                <a:solidFill>
                  <a:schemeClr val="tx1"/>
                </a:solidFill>
              </a:rPr>
              <a:t>(tap it)</a:t>
            </a:r>
          </a:p>
          <a:p>
            <a:r>
              <a:rPr lang="en-US" sz="3200" dirty="0">
                <a:solidFill>
                  <a:schemeClr val="tx1"/>
                </a:solidFill>
              </a:rPr>
              <a:t>Segment it</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 (segmenting)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1886054"/>
            <a:ext cx="6336704" cy="4392488"/>
          </a:xfrm>
        </p:spPr>
        <p:txBody>
          <a:bodyPr lIns="91440" tIns="45720" rIns="91440" bIns="45720" anchor="t"/>
          <a:lstStyle/>
          <a:p>
            <a:pPr marL="0" indent="0">
              <a:buNone/>
            </a:pPr>
            <a:r>
              <a:rPr lang="en-US" sz="2400" b="1" dirty="0">
                <a:solidFill>
                  <a:schemeClr val="accent2"/>
                </a:solidFill>
                <a:latin typeface="Calibri"/>
                <a:cs typeface="Calibri"/>
              </a:rPr>
              <a:t>Studies show reading a book and chatting about it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and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looking at a book&#10;&#10;Description automatically generated">
            <a:extLst>
              <a:ext uri="{FF2B5EF4-FFF2-40B4-BE49-F238E27FC236}">
                <a16:creationId xmlns:a16="http://schemas.microsoft.com/office/drawing/2014/main" id="{6CA40D63-DB61-70AF-4527-865102360BDC}"/>
              </a:ext>
            </a:extLst>
          </p:cNvPr>
          <p:cNvPicPr>
            <a:picLocks noChangeAspect="1"/>
          </p:cNvPicPr>
          <p:nvPr/>
        </p:nvPicPr>
        <p:blipFill>
          <a:blip r:embed="rId2"/>
          <a:stretch>
            <a:fillRect/>
          </a:stretch>
        </p:blipFill>
        <p:spPr>
          <a:xfrm>
            <a:off x="310551" y="55174"/>
            <a:ext cx="12088482" cy="6805163"/>
          </a:xfrm>
          <a:prstGeom prst="rect">
            <a:avLst/>
          </a:prstGeom>
        </p:spPr>
      </p:pic>
    </p:spTree>
    <p:extLst>
      <p:ext uri="{BB962C8B-B14F-4D97-AF65-F5344CB8AC3E}">
        <p14:creationId xmlns:p14="http://schemas.microsoft.com/office/powerpoint/2010/main" val="111643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694268" y="1257144"/>
            <a:ext cx="2470379" cy="2347555"/>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154479" y="1258970"/>
            <a:ext cx="2691952" cy="3343231"/>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5083816" y="68695"/>
            <a:ext cx="2786895" cy="1840403"/>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a:xfrm>
            <a:off x="302199" y="245255"/>
            <a:ext cx="9793088" cy="743642"/>
          </a:xfrm>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8396937" y="10417121"/>
            <a:ext cx="2898674" cy="73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735450" y="920201"/>
            <a:ext cx="916234" cy="916234"/>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5476780" y="1081408"/>
            <a:ext cx="598171" cy="598171"/>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6182913" y="754202"/>
            <a:ext cx="667020" cy="540147"/>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itle 2">
            <a:extLst>
              <a:ext uri="{FF2B5EF4-FFF2-40B4-BE49-F238E27FC236}">
                <a16:creationId xmlns:a16="http://schemas.microsoft.com/office/drawing/2014/main" id="{0C2C5322-C816-CC44-B38C-334FC281CAFF}"/>
              </a:ext>
            </a:extLst>
          </p:cNvPr>
          <p:cNvSpPr txBox="1">
            <a:spLocks/>
          </p:cNvSpPr>
          <p:nvPr/>
        </p:nvSpPr>
        <p:spPr>
          <a:xfrm>
            <a:off x="475154" y="4268436"/>
            <a:ext cx="328894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dirty="0"/>
              <a:t>Phonetically decodable  e reader</a:t>
            </a:r>
          </a:p>
        </p:txBody>
      </p:sp>
      <p:sp>
        <p:nvSpPr>
          <p:cNvPr id="13" name="Title 2">
            <a:extLst>
              <a:ext uri="{FF2B5EF4-FFF2-40B4-BE49-F238E27FC236}">
                <a16:creationId xmlns:a16="http://schemas.microsoft.com/office/drawing/2014/main" id="{0C2C5322-C816-CC44-B38C-334FC281CAFF}"/>
              </a:ext>
            </a:extLst>
          </p:cNvPr>
          <p:cNvSpPr txBox="1">
            <a:spLocks/>
          </p:cNvSpPr>
          <p:nvPr/>
        </p:nvSpPr>
        <p:spPr>
          <a:xfrm>
            <a:off x="8082635" y="5395429"/>
            <a:ext cx="328894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dirty="0"/>
              <a:t>Library book to share with your child</a:t>
            </a:r>
          </a:p>
        </p:txBody>
      </p:sp>
      <p:pic>
        <p:nvPicPr>
          <p:cNvPr id="1026" name="Picture 2" descr="Oxford Reading Tree: Level 8: More Stories: Pack of 6 : Roderick Hunt  (author), : 9780198483403 : Blackwell'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1784" y="4529799"/>
            <a:ext cx="3048803" cy="213416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2">
            <a:extLst>
              <a:ext uri="{FF2B5EF4-FFF2-40B4-BE49-F238E27FC236}">
                <a16:creationId xmlns:a16="http://schemas.microsoft.com/office/drawing/2014/main" id="{0C2C5322-C816-CC44-B38C-334FC281CAFF}"/>
              </a:ext>
            </a:extLst>
          </p:cNvPr>
          <p:cNvSpPr txBox="1">
            <a:spLocks/>
          </p:cNvSpPr>
          <p:nvPr/>
        </p:nvSpPr>
        <p:spPr>
          <a:xfrm>
            <a:off x="3764098" y="3383029"/>
            <a:ext cx="4210279"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dirty="0"/>
              <a:t>Sharing book – non decodable to share with your child </a:t>
            </a:r>
            <a:r>
              <a:rPr lang="en-US" sz="2800" dirty="0"/>
              <a:t>(but there will be words they can read)</a:t>
            </a:r>
          </a:p>
        </p:txBody>
      </p:sp>
    </p:spTree>
    <p:extLst>
      <p:ext uri="{BB962C8B-B14F-4D97-AF65-F5344CB8AC3E}">
        <p14:creationId xmlns:p14="http://schemas.microsoft.com/office/powerpoint/2010/main" val="270391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47F62-8122-AD10-F71B-16A66D51A07B}"/>
              </a:ext>
            </a:extLst>
          </p:cNvPr>
          <p:cNvSpPr>
            <a:spLocks noGrp="1"/>
          </p:cNvSpPr>
          <p:nvPr>
            <p:ph type="body" sz="quarter" idx="10"/>
          </p:nvPr>
        </p:nvSpPr>
        <p:spPr>
          <a:xfrm>
            <a:off x="119942" y="220304"/>
            <a:ext cx="11510734" cy="5298261"/>
          </a:xfrm>
        </p:spPr>
        <p:txBody>
          <a:bodyPr lIns="91440" tIns="45720" rIns="91440" bIns="45720" anchor="t"/>
          <a:lstStyle/>
          <a:p>
            <a:r>
              <a:rPr lang="en-US" dirty="0">
                <a:ea typeface="+mn-lt"/>
                <a:cs typeface="+mn-lt"/>
              </a:rPr>
              <a:t>What about words that can’t be read easily with phonics? </a:t>
            </a:r>
            <a:endParaRPr lang="en-US">
              <a:ea typeface="+mn-lt"/>
              <a:cs typeface="+mn-lt"/>
            </a:endParaRPr>
          </a:p>
          <a:p>
            <a:r>
              <a:rPr lang="en-US" dirty="0">
                <a:ea typeface="+mn-lt"/>
                <a:cs typeface="+mn-lt"/>
              </a:rPr>
              <a:t> Some common words are unusual and do not make sense with phonics until much later in your child’s reading journey, for example, ‘was’ and ‘the’. </a:t>
            </a:r>
          </a:p>
          <a:p>
            <a:r>
              <a:rPr lang="en-US" dirty="0">
                <a:ea typeface="+mn-lt"/>
                <a:cs typeface="+mn-lt"/>
              </a:rPr>
              <a:t> We call these words ‘tricky words’ and we teach these words differently. We help children to identify the bit that does make sense and the part that is tricky. </a:t>
            </a:r>
          </a:p>
          <a:p>
            <a:r>
              <a:rPr lang="en-US" dirty="0">
                <a:ea typeface="+mn-lt"/>
                <a:cs typeface="+mn-lt"/>
              </a:rPr>
              <a:t> The ‘Phase 2 tricky words’ document provides more information. You will find this in the ‘For parents’ area of the Little Wandle website. What can I do to support my child at home? / link on our website</a:t>
            </a:r>
          </a:p>
          <a:p>
            <a:r>
              <a:rPr lang="en-US" dirty="0">
                <a:ea typeface="+mn-lt"/>
                <a:cs typeface="+mn-lt"/>
              </a:rPr>
              <a:t> Ask them what sounds they have learned each day and point out objects in the environment or in books that start with that sound. </a:t>
            </a:r>
          </a:p>
          <a:p>
            <a:r>
              <a:rPr lang="en-US" dirty="0">
                <a:ea typeface="+mn-lt"/>
                <a:cs typeface="+mn-lt"/>
              </a:rPr>
              <a:t>Read to your child daily – choose books that you can enjoy together. The love of reading books we send home are a great place to start! </a:t>
            </a:r>
          </a:p>
          <a:p>
            <a:r>
              <a:rPr lang="en-US" dirty="0">
                <a:ea typeface="+mn-lt"/>
                <a:cs typeface="+mn-lt"/>
              </a:rPr>
              <a:t>Listen to them </a:t>
            </a:r>
            <a:r>
              <a:rPr lang="en-US" dirty="0" err="1">
                <a:ea typeface="+mn-lt"/>
                <a:cs typeface="+mn-lt"/>
              </a:rPr>
              <a:t>practise</a:t>
            </a:r>
            <a:r>
              <a:rPr lang="en-US" dirty="0">
                <a:ea typeface="+mn-lt"/>
                <a:cs typeface="+mn-lt"/>
              </a:rPr>
              <a:t> reading their phonics book to develop their fluency. •</a:t>
            </a:r>
            <a:endParaRPr lang="en-US" dirty="0">
              <a:ea typeface="Calibri"/>
              <a:cs typeface="Calibri"/>
            </a:endParaRPr>
          </a:p>
        </p:txBody>
      </p:sp>
      <p:sp>
        <p:nvSpPr>
          <p:cNvPr id="3" name="Title 2">
            <a:extLst>
              <a:ext uri="{FF2B5EF4-FFF2-40B4-BE49-F238E27FC236}">
                <a16:creationId xmlns:a16="http://schemas.microsoft.com/office/drawing/2014/main" id="{B8E8B741-09E7-0A09-3685-7B20989AEAC8}"/>
              </a:ext>
            </a:extLst>
          </p:cNvPr>
          <p:cNvSpPr>
            <a:spLocks noGrp="1"/>
          </p:cNvSpPr>
          <p:nvPr>
            <p:ph type="title"/>
          </p:nvPr>
        </p:nvSpPr>
        <p:spPr/>
        <p:txBody>
          <a:bodyPr lIns="91440" tIns="45720" rIns="91440" bIns="45720" anchor="b" anchorCtr="0"/>
          <a:lstStyle/>
          <a:p>
            <a:br>
              <a:rPr lang="en-US" dirty="0">
                <a:ea typeface="Calibri"/>
                <a:cs typeface="Calibri"/>
              </a:rPr>
            </a:br>
            <a:br>
              <a:rPr lang="en-US" dirty="0">
                <a:ea typeface="Calibri"/>
                <a:cs typeface="Calibri"/>
              </a:rPr>
            </a:br>
            <a:endParaRPr lang="en-US"/>
          </a:p>
        </p:txBody>
      </p:sp>
    </p:spTree>
    <p:extLst>
      <p:ext uri="{BB962C8B-B14F-4D97-AF65-F5344CB8AC3E}">
        <p14:creationId xmlns:p14="http://schemas.microsoft.com/office/powerpoint/2010/main" val="1925082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10020436" y="4855084"/>
            <a:ext cx="1656184" cy="157668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57856" y="1556793"/>
            <a:ext cx="10390672" cy="4014626"/>
          </a:xfrm>
        </p:spPr>
        <p:txBody>
          <a:bodyPr/>
          <a:lstStyle/>
          <a:p>
            <a:r>
              <a:rPr lang="en-US" sz="1600" dirty="0">
                <a:solidFill>
                  <a:schemeClr val="tx1">
                    <a:lumMod val="95000"/>
                    <a:lumOff val="5000"/>
                  </a:schemeClr>
                </a:solidFill>
              </a:rPr>
              <a:t>These are phonetically decodable books that are matched to your child's phonic knowledge.</a:t>
            </a:r>
          </a:p>
          <a:p>
            <a:r>
              <a:rPr lang="en-US" sz="1600" dirty="0">
                <a:solidFill>
                  <a:schemeClr val="tx1">
                    <a:lumMod val="95000"/>
                    <a:lumOff val="5000"/>
                  </a:schemeClr>
                </a:solidFill>
              </a:rPr>
              <a:t>The book allocated to your child on a Friday is what they have been reading  that week in school.</a:t>
            </a:r>
          </a:p>
          <a:p>
            <a:r>
              <a:rPr lang="en-US" sz="1600" dirty="0">
                <a:solidFill>
                  <a:schemeClr val="tx1">
                    <a:lumMod val="95000"/>
                    <a:lumOff val="5000"/>
                  </a:schemeClr>
                </a:solidFill>
              </a:rPr>
              <a:t>Your child should be able to read their book without your help.</a:t>
            </a:r>
          </a:p>
          <a:p>
            <a:pPr marL="0" indent="0">
              <a:buNone/>
            </a:pPr>
            <a:endParaRPr lang="en-US" sz="1600" dirty="0">
              <a:solidFill>
                <a:schemeClr val="tx1">
                  <a:lumMod val="95000"/>
                  <a:lumOff val="5000"/>
                </a:schemeClr>
              </a:solidFill>
            </a:endParaRPr>
          </a:p>
          <a:p>
            <a:pPr marL="0" indent="0">
              <a:buNone/>
            </a:pPr>
            <a:r>
              <a:rPr lang="en-GB" sz="1600" dirty="0"/>
              <a:t>1-1 reading use a technique called: </a:t>
            </a:r>
            <a:r>
              <a:rPr lang="en-GB" sz="1600" b="1" dirty="0"/>
              <a:t>Teaching through miscues</a:t>
            </a:r>
            <a:r>
              <a:rPr lang="en-GB" sz="1600" dirty="0"/>
              <a:t>. </a:t>
            </a:r>
          </a:p>
          <a:p>
            <a:r>
              <a:rPr lang="en-GB" sz="1600" dirty="0"/>
              <a:t>Don’t give all the answers or correct a child too quickly.</a:t>
            </a:r>
          </a:p>
          <a:p>
            <a:r>
              <a:rPr lang="en-GB" sz="1600" dirty="0"/>
              <a:t>Decoding should be seen as problem solving. You give children the bits of information and let them solve the problem. </a:t>
            </a:r>
          </a:p>
          <a:p>
            <a:r>
              <a:rPr lang="en-GB" sz="1600" dirty="0"/>
              <a:t>Don’t repeat the incorrect word </a:t>
            </a:r>
            <a:r>
              <a:rPr lang="en-GB" sz="1600" dirty="0" err="1"/>
              <a:t>eg</a:t>
            </a:r>
            <a:r>
              <a:rPr lang="en-GB" sz="1600" dirty="0"/>
              <a:t> </a:t>
            </a:r>
            <a:r>
              <a:rPr lang="en-GB" sz="1600" i="1" dirty="0"/>
              <a:t>‘it’s not …’ </a:t>
            </a:r>
            <a:r>
              <a:rPr lang="en-GB" sz="1600" dirty="0"/>
              <a:t>focus on the information they need to make it right. </a:t>
            </a:r>
          </a:p>
          <a:p>
            <a:r>
              <a:rPr lang="en-GB" sz="1600" dirty="0"/>
              <a:t>Misses out a sound in a word when reading.</a:t>
            </a:r>
          </a:p>
          <a:p>
            <a:pPr marL="0" indent="0">
              <a:buNone/>
            </a:pPr>
            <a:r>
              <a:rPr lang="en-GB" sz="1600" dirty="0"/>
              <a:t>Child reads split as spit.</a:t>
            </a:r>
          </a:p>
          <a:p>
            <a:pPr marL="0" indent="0">
              <a:buNone/>
            </a:pPr>
            <a:r>
              <a:rPr lang="en-GB" sz="1600" i="1" dirty="0">
                <a:solidFill>
                  <a:srgbClr val="00B0F0"/>
                </a:solidFill>
              </a:rPr>
              <a:t>I am eating a banana split.</a:t>
            </a:r>
          </a:p>
          <a:p>
            <a:pPr marL="0" indent="0">
              <a:buNone/>
            </a:pPr>
            <a:r>
              <a:rPr lang="en-GB" sz="1600" dirty="0"/>
              <a:t>You say, </a:t>
            </a:r>
            <a:r>
              <a:rPr lang="en-GB" sz="1600" i="1" dirty="0"/>
              <a:t>‘Lets look at that again. If this was spit this wouldn’t be here (point to l). Say it again with this sound in.’</a:t>
            </a:r>
          </a:p>
          <a:p>
            <a:pPr marL="0" indent="0">
              <a:buNone/>
            </a:pPr>
            <a:endParaRPr lang="en-US" sz="1600" dirty="0">
              <a:solidFill>
                <a:schemeClr val="tx1">
                  <a:lumMod val="95000"/>
                  <a:lumOff val="5000"/>
                </a:schemeClr>
              </a:solidFill>
            </a:endParaRPr>
          </a:p>
          <a:p>
            <a:r>
              <a:rPr lang="en-US" sz="1600" dirty="0">
                <a:solidFill>
                  <a:schemeClr val="tx1">
                    <a:lumMod val="95000"/>
                    <a:lumOff val="5000"/>
                  </a:schemeClr>
                </a:solidFill>
              </a:rPr>
              <a:t>Ask questions about what they have read and give them lots of praise.</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a:xfrm>
            <a:off x="479376" y="238535"/>
            <a:ext cx="9793088" cy="1246249"/>
          </a:xfrm>
        </p:spPr>
        <p:txBody>
          <a:bodyPr/>
          <a:lstStyle/>
          <a:p>
            <a:r>
              <a:rPr lang="en-US" dirty="0"/>
              <a:t>Listening to your child read their phonics book </a:t>
            </a:r>
          </a:p>
        </p:txBody>
      </p:sp>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335360" y="1340768"/>
            <a:ext cx="6624736" cy="4392488"/>
          </a:xfrm>
        </p:spPr>
        <p:txBody>
          <a:bodyPr lIns="91440" tIns="45720" rIns="91440" bIns="45720" anchor="t"/>
          <a:lstStyle/>
          <a:p>
            <a:pPr>
              <a:spcBef>
                <a:spcPts val="600"/>
              </a:spcBef>
            </a:pPr>
            <a:r>
              <a:rPr lang="en-US" dirty="0"/>
              <a:t>These ARE NOT properly matched to what the children have learnt in phonics  but the children really enjoy the stories and the characters. They often have some sounds/tricky words a child has not been taught yet so they may need more help with these than a like for like </a:t>
            </a:r>
            <a:r>
              <a:rPr lang="en-US" dirty="0" err="1"/>
              <a:t>colour</a:t>
            </a:r>
            <a:r>
              <a:rPr lang="en-US" dirty="0"/>
              <a:t> LW book.</a:t>
            </a:r>
            <a:endParaRPr lang="en-US">
              <a:solidFill>
                <a:schemeClr val="tx1">
                  <a:lumMod val="95000"/>
                  <a:lumOff val="5000"/>
                </a:schemeClr>
              </a:solidFill>
              <a:ea typeface="Calibri"/>
              <a:cs typeface="Calibri"/>
            </a:endParaRPr>
          </a:p>
          <a:p>
            <a:pPr>
              <a:spcBef>
                <a:spcPts val="600"/>
              </a:spcBef>
            </a:pPr>
            <a:r>
              <a:rPr lang="en-US" dirty="0">
                <a:solidFill>
                  <a:schemeClr val="tx1">
                    <a:lumMod val="95000"/>
                    <a:lumOff val="5000"/>
                  </a:schemeClr>
                </a:solidFill>
              </a:rPr>
              <a:t>Encourage your child to predict and retell</a:t>
            </a:r>
            <a:endParaRPr lang="en-US">
              <a:solidFill>
                <a:schemeClr val="tx1">
                  <a:lumMod val="95000"/>
                  <a:lumOff val="5000"/>
                </a:schemeClr>
              </a:solidFill>
              <a:ea typeface="Calibri"/>
              <a:cs typeface="Calibri"/>
            </a:endParaRPr>
          </a:p>
          <a:p>
            <a:pPr>
              <a:spcBef>
                <a:spcPts val="600"/>
              </a:spcBef>
            </a:pPr>
            <a:r>
              <a:rPr lang="en-US" dirty="0">
                <a:solidFill>
                  <a:schemeClr val="tx1">
                    <a:lumMod val="95000"/>
                    <a:lumOff val="5000"/>
                  </a:schemeClr>
                </a:solidFill>
              </a:rPr>
              <a:t>Ask them questions about the book</a:t>
            </a:r>
            <a:endParaRPr lang="en-US" dirty="0">
              <a:solidFill>
                <a:schemeClr val="tx1">
                  <a:lumMod val="95000"/>
                  <a:lumOff val="5000"/>
                </a:schemeClr>
              </a:solidFill>
              <a:ea typeface="Calibri"/>
              <a:cs typeface="Calibri"/>
            </a:endParaRP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a:xfrm>
            <a:off x="479376" y="32420"/>
            <a:ext cx="9793088" cy="1152128"/>
          </a:xfrm>
        </p:spPr>
        <p:txBody>
          <a:bodyPr/>
          <a:lstStyle/>
          <a:p>
            <a:r>
              <a:rPr lang="en-US" dirty="0"/>
              <a:t>Share with your child</a:t>
            </a:r>
          </a:p>
        </p:txBody>
      </p:sp>
      <p:pic>
        <p:nvPicPr>
          <p:cNvPr id="2052" name="Picture 4" descr="Reading Strategies To Help Your Child Become A Better R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184" y="1772816"/>
            <a:ext cx="3812186" cy="25368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Oxford Reading Tree: Level 8: More Stories: Pack of 6 : Roderick Hunt  (author), : 9780198483403 : Blackwe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240" y="4326000"/>
            <a:ext cx="3048803" cy="213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20136" y="576858"/>
            <a:ext cx="3367881" cy="3019858"/>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215430"/>
            <a:ext cx="6624736" cy="4392488"/>
          </a:xfrm>
        </p:spPr>
        <p:txBody>
          <a:bodyPr/>
          <a:lstStyle/>
          <a:p>
            <a:pPr marL="0" indent="0">
              <a:buNone/>
            </a:pPr>
            <a:r>
              <a:rPr lang="en-US" b="1" dirty="0">
                <a:solidFill>
                  <a:schemeClr val="accent2"/>
                </a:solidFill>
              </a:rPr>
              <a:t>The Library book is for YOU to read </a:t>
            </a:r>
            <a:r>
              <a:rPr lang="en-US" b="1" u="sng" dirty="0">
                <a:solidFill>
                  <a:schemeClr val="accent2"/>
                </a:solidFill>
              </a:rPr>
              <a:t>to</a:t>
            </a:r>
            <a:r>
              <a:rPr lang="en-US" b="1" dirty="0">
                <a:solidFill>
                  <a:schemeClr val="accent2"/>
                </a:solidFill>
              </a:rPr>
              <a:t> your child: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Predict what they think might happen</a:t>
            </a:r>
          </a:p>
          <a:p>
            <a:pPr lvl="1">
              <a:spcBef>
                <a:spcPts val="600"/>
              </a:spcBef>
              <a:buFont typeface="Courier New" panose="02070309020205020404" pitchFamily="49" charset="0"/>
              <a:buChar char="o"/>
            </a:pPr>
            <a:r>
              <a:rPr lang="en-US" dirty="0">
                <a:solidFill>
                  <a:schemeClr val="tx1">
                    <a:lumMod val="95000"/>
                    <a:lumOff val="5000"/>
                  </a:schemeClr>
                </a:solidFill>
              </a:rPr>
              <a:t>Talk about the meaning of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a:p>
            <a:pPr lvl="1">
              <a:spcBef>
                <a:spcPts val="600"/>
              </a:spcBef>
              <a:buFont typeface="Courier New" panose="02070309020205020404" pitchFamily="49" charset="0"/>
              <a:buChar char="o"/>
            </a:pPr>
            <a:r>
              <a:rPr lang="en-US" dirty="0">
                <a:solidFill>
                  <a:schemeClr val="tx1">
                    <a:lumMod val="95000"/>
                    <a:lumOff val="5000"/>
                  </a:schemeClr>
                </a:solidFill>
              </a:rPr>
              <a:t>Talk about the story and characters</a:t>
            </a:r>
          </a:p>
          <a:p>
            <a:pPr lvl="1">
              <a:spcBef>
                <a:spcPts val="600"/>
              </a:spcBef>
              <a:buFont typeface="Courier New" panose="02070309020205020404" pitchFamily="49" charset="0"/>
              <a:buChar char="o"/>
            </a:pPr>
            <a:r>
              <a:rPr lang="en-US" dirty="0">
                <a:solidFill>
                  <a:schemeClr val="tx1">
                    <a:lumMod val="95000"/>
                    <a:lumOff val="5000"/>
                  </a:schemeClr>
                </a:solidFill>
              </a:rPr>
              <a:t>Ask your child lots of questions- both literal and inferential </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a:xfrm>
            <a:off x="479376" y="-182674"/>
            <a:ext cx="9793088" cy="1152128"/>
          </a:xfrm>
        </p:spPr>
        <p:txBody>
          <a:bodyPr/>
          <a:lstStyle/>
          <a:p>
            <a:r>
              <a:rPr lang="en-US" dirty="0"/>
              <a:t>Read to your child</a:t>
            </a:r>
          </a:p>
        </p:txBody>
      </p:sp>
      <p:pic>
        <p:nvPicPr>
          <p:cNvPr id="7" name="Picture 6"/>
          <p:cNvPicPr>
            <a:picLocks noChangeAspect="1"/>
          </p:cNvPicPr>
          <p:nvPr/>
        </p:nvPicPr>
        <p:blipFill rotWithShape="1">
          <a:blip r:embed="rId4"/>
          <a:srcRect l="108" t="974" r="60259" b="-3304"/>
          <a:stretch/>
        </p:blipFill>
        <p:spPr>
          <a:xfrm>
            <a:off x="3935760" y="5301208"/>
            <a:ext cx="2594334" cy="1318382"/>
          </a:xfrm>
          <a:prstGeom prst="rect">
            <a:avLst/>
          </a:prstGeom>
        </p:spPr>
      </p:pic>
      <p:pic>
        <p:nvPicPr>
          <p:cNvPr id="3" name="Picture 2"/>
          <p:cNvPicPr>
            <a:picLocks noChangeAspect="1"/>
          </p:cNvPicPr>
          <p:nvPr/>
        </p:nvPicPr>
        <p:blipFill>
          <a:blip r:embed="rId5"/>
          <a:stretch>
            <a:fillRect/>
          </a:stretch>
        </p:blipFill>
        <p:spPr>
          <a:xfrm>
            <a:off x="7077247" y="4005964"/>
            <a:ext cx="4543078" cy="1885526"/>
          </a:xfrm>
          <a:prstGeom prst="rect">
            <a:avLst/>
          </a:prstGeom>
        </p:spPr>
      </p:pic>
    </p:spTree>
    <p:extLst>
      <p:ext uri="{BB962C8B-B14F-4D97-AF65-F5344CB8AC3E}">
        <p14:creationId xmlns:p14="http://schemas.microsoft.com/office/powerpoint/2010/main" val="275445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3352" y="1196752"/>
            <a:ext cx="10801200" cy="5447193"/>
          </a:xfrm>
          <a:prstGeom prst="rect">
            <a:avLst/>
          </a:prstGeom>
        </p:spPr>
      </p:pic>
      <p:sp>
        <p:nvSpPr>
          <p:cNvPr id="3" name="Title 3">
            <a:extLst>
              <a:ext uri="{FF2B5EF4-FFF2-40B4-BE49-F238E27FC236}">
                <a16:creationId xmlns:a16="http://schemas.microsoft.com/office/drawing/2014/main" id="{1E6A1AA4-A08E-E8ED-9D94-9832B16B2632}"/>
              </a:ext>
            </a:extLst>
          </p:cNvPr>
          <p:cNvSpPr>
            <a:spLocks noGrp="1"/>
          </p:cNvSpPr>
          <p:nvPr>
            <p:ph type="title"/>
          </p:nvPr>
        </p:nvSpPr>
        <p:spPr>
          <a:xfrm>
            <a:off x="479376" y="-182674"/>
            <a:ext cx="9793088" cy="1152128"/>
          </a:xfrm>
        </p:spPr>
        <p:txBody>
          <a:bodyPr lIns="91440" tIns="45720" rIns="91440" bIns="45720" anchor="b" anchorCtr="0"/>
          <a:lstStyle/>
          <a:p>
            <a:r>
              <a:rPr lang="en-US" dirty="0"/>
              <a:t> Reading skills</a:t>
            </a:r>
          </a:p>
        </p:txBody>
      </p:sp>
    </p:spTree>
    <p:extLst>
      <p:ext uri="{BB962C8B-B14F-4D97-AF65-F5344CB8AC3E}">
        <p14:creationId xmlns:p14="http://schemas.microsoft.com/office/powerpoint/2010/main" val="4260192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1484784"/>
            <a:ext cx="5256584" cy="4824536"/>
          </a:xfrm>
        </p:spPr>
        <p:txBody>
          <a:bodyPr/>
          <a:lstStyle/>
          <a:p>
            <a:r>
              <a:rPr lang="en-GB" sz="2000" dirty="0"/>
              <a:t>Vocabulary is the knowledge of words and word meanings.</a:t>
            </a:r>
          </a:p>
          <a:p>
            <a:endParaRPr lang="en-GB" sz="2000" dirty="0"/>
          </a:p>
          <a:p>
            <a:r>
              <a:rPr lang="en-GB" sz="2000" dirty="0"/>
              <a:t>It is important to develop vocabulary because:</a:t>
            </a:r>
          </a:p>
          <a:p>
            <a:pPr marL="0" indent="0">
              <a:buNone/>
            </a:pPr>
            <a:r>
              <a:rPr lang="en-GB" sz="2000" dirty="0"/>
              <a:t>- It provides a strong foundation for school activities </a:t>
            </a:r>
          </a:p>
          <a:p>
            <a:pPr marL="0" indent="0">
              <a:buNone/>
            </a:pPr>
            <a:r>
              <a:rPr lang="en-GB" sz="2000" dirty="0"/>
              <a:t>- It helps build confidence</a:t>
            </a:r>
          </a:p>
          <a:p>
            <a:pPr marL="0" indent="0">
              <a:buNone/>
            </a:pPr>
            <a:r>
              <a:rPr lang="en-GB" sz="2000" dirty="0"/>
              <a:t>- It enables children to communicate their needs better (and therefore reduces frustration)</a:t>
            </a:r>
          </a:p>
          <a:p>
            <a:pPr marL="0" indent="0">
              <a:buNone/>
            </a:pPr>
            <a:r>
              <a:rPr lang="en-GB" sz="2000" dirty="0"/>
              <a:t>- It facilitates the development of friendships</a:t>
            </a:r>
          </a:p>
          <a:p>
            <a:pPr>
              <a:buFontTx/>
              <a:buChar char="-"/>
            </a:pPr>
            <a:r>
              <a:rPr lang="en-GB" sz="2000" dirty="0"/>
              <a:t>It helps children make sense of the world around them</a:t>
            </a:r>
          </a:p>
          <a:p>
            <a:endParaRPr lang="en-GB" dirty="0"/>
          </a:p>
        </p:txBody>
      </p:sp>
      <p:sp>
        <p:nvSpPr>
          <p:cNvPr id="3" name="Title 2"/>
          <p:cNvSpPr>
            <a:spLocks noGrp="1"/>
          </p:cNvSpPr>
          <p:nvPr>
            <p:ph type="title"/>
          </p:nvPr>
        </p:nvSpPr>
        <p:spPr/>
        <p:txBody>
          <a:bodyPr/>
          <a:lstStyle/>
          <a:p>
            <a:r>
              <a:rPr lang="en-GB" dirty="0"/>
              <a:t>Vocabulary</a:t>
            </a:r>
          </a:p>
        </p:txBody>
      </p:sp>
      <p:sp>
        <p:nvSpPr>
          <p:cNvPr id="4" name="Text Placeholder 3"/>
          <p:cNvSpPr>
            <a:spLocks noGrp="1"/>
          </p:cNvSpPr>
          <p:nvPr>
            <p:ph type="body" sz="quarter" idx="11"/>
          </p:nvPr>
        </p:nvSpPr>
        <p:spPr>
          <a:xfrm>
            <a:off x="6240016" y="1484784"/>
            <a:ext cx="5256584" cy="4824536"/>
          </a:xfrm>
        </p:spPr>
        <p:txBody>
          <a:bodyPr/>
          <a:lstStyle/>
          <a:p>
            <a:pPr marL="0" indent="0">
              <a:buNone/>
            </a:pPr>
            <a:r>
              <a:rPr lang="en-GB" dirty="0"/>
              <a:t>How can I help?</a:t>
            </a:r>
          </a:p>
          <a:p>
            <a:pPr marL="0" indent="0">
              <a:buNone/>
            </a:pPr>
            <a:endParaRPr lang="en-GB" dirty="0"/>
          </a:p>
          <a:p>
            <a:r>
              <a:rPr lang="en-GB" sz="2400" dirty="0"/>
              <a:t>When reading point out unfamiliar words and discuss the meaning of them. </a:t>
            </a:r>
          </a:p>
          <a:p>
            <a:r>
              <a:rPr lang="en-GB" sz="2400" dirty="0"/>
              <a:t>Make conversation a priority and explain new vocabulary when it arises. </a:t>
            </a:r>
          </a:p>
          <a:p>
            <a:r>
              <a:rPr lang="en-GB" sz="2400" dirty="0"/>
              <a:t>Play word games such as ‘what am I?’ or ‘unknown story’. </a:t>
            </a:r>
            <a:endParaRPr lang="en-GB" sz="2400" dirty="0">
              <a:solidFill>
                <a:srgbClr val="FF0000"/>
              </a:solidFill>
            </a:endParaRPr>
          </a:p>
          <a:p>
            <a:r>
              <a:rPr lang="en-GB" sz="2400" dirty="0"/>
              <a:t>Don’t ‘dumb it down’ when you talk to children. </a:t>
            </a:r>
          </a:p>
          <a:p>
            <a:pPr marL="0" indent="0">
              <a:buNone/>
            </a:pPr>
            <a:endParaRPr lang="en-GB" dirty="0"/>
          </a:p>
        </p:txBody>
      </p:sp>
      <p:pic>
        <p:nvPicPr>
          <p:cNvPr id="5" name="Picture 4">
            <a:extLst>
              <a:ext uri="{FF2B5EF4-FFF2-40B4-BE49-F238E27FC236}">
                <a16:creationId xmlns:a16="http://schemas.microsoft.com/office/drawing/2014/main" id="{59BFD421-2F45-4AF1-9EBF-841C090CACAB}"/>
              </a:ext>
            </a:extLst>
          </p:cNvPr>
          <p:cNvPicPr>
            <a:picLocks noChangeAspect="1"/>
          </p:cNvPicPr>
          <p:nvPr/>
        </p:nvPicPr>
        <p:blipFill>
          <a:blip r:embed="rId2"/>
          <a:stretch>
            <a:fillRect/>
          </a:stretch>
        </p:blipFill>
        <p:spPr>
          <a:xfrm>
            <a:off x="9626152" y="165660"/>
            <a:ext cx="2298636" cy="1531466"/>
          </a:xfrm>
          <a:prstGeom prst="rect">
            <a:avLst/>
          </a:prstGeom>
        </p:spPr>
      </p:pic>
    </p:spTree>
    <p:extLst>
      <p:ext uri="{BB962C8B-B14F-4D97-AF65-F5344CB8AC3E}">
        <p14:creationId xmlns:p14="http://schemas.microsoft.com/office/powerpoint/2010/main" val="3782879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1916832"/>
            <a:ext cx="10729192" cy="4392488"/>
          </a:xfrm>
        </p:spPr>
        <p:txBody>
          <a:bodyPr/>
          <a:lstStyle/>
          <a:p>
            <a:r>
              <a:rPr lang="en-GB" dirty="0"/>
              <a:t> Your Child’s word/sound wallets contain the graphemes and tricky words your child has learnt</a:t>
            </a:r>
          </a:p>
          <a:p>
            <a:r>
              <a:rPr lang="en-GB" dirty="0"/>
              <a:t>Please practise holding the grapheme up and wait for your child to say the phoneme</a:t>
            </a:r>
          </a:p>
          <a:p>
            <a:r>
              <a:rPr lang="en-GB" dirty="0"/>
              <a:t>Use the sounds in the wallet to play games</a:t>
            </a:r>
          </a:p>
          <a:p>
            <a:r>
              <a:rPr lang="en-GB" dirty="0"/>
              <a:t>Please ensure word wallets remain in your child’s book bag so we can add more sounds. </a:t>
            </a:r>
          </a:p>
          <a:p>
            <a:pPr marL="0" indent="0">
              <a:buNone/>
            </a:pPr>
            <a:endParaRPr lang="en-GB" dirty="0"/>
          </a:p>
        </p:txBody>
      </p:sp>
      <p:sp>
        <p:nvSpPr>
          <p:cNvPr id="3" name="Title 2"/>
          <p:cNvSpPr>
            <a:spLocks noGrp="1"/>
          </p:cNvSpPr>
          <p:nvPr>
            <p:ph type="title"/>
          </p:nvPr>
        </p:nvSpPr>
        <p:spPr/>
        <p:txBody>
          <a:bodyPr/>
          <a:lstStyle/>
          <a:p>
            <a:r>
              <a:rPr lang="en-GB" dirty="0"/>
              <a:t>Word Wallets</a:t>
            </a:r>
          </a:p>
        </p:txBody>
      </p:sp>
    </p:spTree>
    <p:extLst>
      <p:ext uri="{BB962C8B-B14F-4D97-AF65-F5344CB8AC3E}">
        <p14:creationId xmlns:p14="http://schemas.microsoft.com/office/powerpoint/2010/main" val="3557791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 Mary O'Kane - If you read one book to your child every day, by their 5th  birthday they will have heard 1825 books! Children who are read aloud to go  on">
            <a:extLst>
              <a:ext uri="{FF2B5EF4-FFF2-40B4-BE49-F238E27FC236}">
                <a16:creationId xmlns:a16="http://schemas.microsoft.com/office/drawing/2014/main" id="{B24BC424-106C-7738-C9D0-F60BBC357616}"/>
              </a:ext>
            </a:extLst>
          </p:cNvPr>
          <p:cNvPicPr>
            <a:picLocks noChangeAspect="1"/>
          </p:cNvPicPr>
          <p:nvPr/>
        </p:nvPicPr>
        <p:blipFill>
          <a:blip r:embed="rId2"/>
          <a:stretch>
            <a:fillRect/>
          </a:stretch>
        </p:blipFill>
        <p:spPr>
          <a:xfrm>
            <a:off x="915220" y="812295"/>
            <a:ext cx="4049225" cy="4034847"/>
          </a:xfrm>
          <a:prstGeom prst="rect">
            <a:avLst/>
          </a:prstGeom>
        </p:spPr>
      </p:pic>
      <p:pic>
        <p:nvPicPr>
          <p:cNvPr id="3" name="Picture 2" descr="Reading With Your Child">
            <a:extLst>
              <a:ext uri="{FF2B5EF4-FFF2-40B4-BE49-F238E27FC236}">
                <a16:creationId xmlns:a16="http://schemas.microsoft.com/office/drawing/2014/main" id="{EC69C441-A187-5DD3-8CA8-D8CC0E6F9D77}"/>
              </a:ext>
            </a:extLst>
          </p:cNvPr>
          <p:cNvPicPr>
            <a:picLocks noChangeAspect="1"/>
          </p:cNvPicPr>
          <p:nvPr/>
        </p:nvPicPr>
        <p:blipFill>
          <a:blip r:embed="rId3"/>
          <a:stretch>
            <a:fillRect/>
          </a:stretch>
        </p:blipFill>
        <p:spPr>
          <a:xfrm>
            <a:off x="6780363" y="231476"/>
            <a:ext cx="5216105" cy="5201728"/>
          </a:xfrm>
          <a:prstGeom prst="rect">
            <a:avLst/>
          </a:prstGeom>
        </p:spPr>
      </p:pic>
    </p:spTree>
    <p:extLst>
      <p:ext uri="{BB962C8B-B14F-4D97-AF65-F5344CB8AC3E}">
        <p14:creationId xmlns:p14="http://schemas.microsoft.com/office/powerpoint/2010/main" val="2188061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stretch>
            <a:fillRect/>
          </a:stretch>
        </p:blipFill>
        <p:spPr>
          <a:xfrm>
            <a:off x="3215680" y="620688"/>
            <a:ext cx="5616624" cy="5616624"/>
          </a:xfrm>
          <a:prstGeom prst="rect">
            <a:avLst/>
          </a:prstGeom>
        </p:spPr>
      </p:pic>
    </p:spTree>
    <p:extLst>
      <p:ext uri="{BB962C8B-B14F-4D97-AF65-F5344CB8AC3E}">
        <p14:creationId xmlns:p14="http://schemas.microsoft.com/office/powerpoint/2010/main" val="11669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1384" y="476672"/>
            <a:ext cx="11161240" cy="5509200"/>
          </a:xfrm>
          <a:prstGeom prst="rect">
            <a:avLst/>
          </a:prstGeom>
        </p:spPr>
        <p:txBody>
          <a:bodyPr wrap="square">
            <a:spAutoFit/>
          </a:bodyPr>
          <a:lstStyle/>
          <a:p>
            <a:pPr marL="0" indent="0">
              <a:buNone/>
            </a:pPr>
            <a:r>
              <a:rPr lang="en-GB" sz="3200" dirty="0">
                <a:solidFill>
                  <a:srgbClr val="00B0F0"/>
                </a:solidFill>
              </a:rPr>
              <a:t>What is phonics? </a:t>
            </a:r>
          </a:p>
          <a:p>
            <a:pPr marL="0" indent="0">
              <a:buNone/>
            </a:pPr>
            <a:r>
              <a:rPr lang="en-GB" sz="3200" dirty="0">
                <a:solidFill>
                  <a:schemeClr val="bg1"/>
                </a:solidFill>
              </a:rPr>
              <a:t>Phonics is a way of teaching children to read quickly and skilfully. They are taught how to: </a:t>
            </a:r>
          </a:p>
          <a:p>
            <a:r>
              <a:rPr lang="en-GB" sz="3200" dirty="0">
                <a:solidFill>
                  <a:schemeClr val="bg1"/>
                </a:solidFill>
              </a:rPr>
              <a:t>recognise the sounds that each individual letter makes; </a:t>
            </a:r>
          </a:p>
          <a:p>
            <a:r>
              <a:rPr lang="en-GB" sz="3200" dirty="0">
                <a:solidFill>
                  <a:schemeClr val="bg1"/>
                </a:solidFill>
              </a:rPr>
              <a:t>identify the sounds that different combinations of letters make - such as ‘</a:t>
            </a:r>
            <a:r>
              <a:rPr lang="en-GB" sz="3200" dirty="0" err="1">
                <a:solidFill>
                  <a:schemeClr val="bg1"/>
                </a:solidFill>
              </a:rPr>
              <a:t>sh</a:t>
            </a:r>
            <a:r>
              <a:rPr lang="en-GB" sz="3200" dirty="0">
                <a:solidFill>
                  <a:schemeClr val="bg1"/>
                </a:solidFill>
              </a:rPr>
              <a:t>’ or ‘</a:t>
            </a:r>
            <a:r>
              <a:rPr lang="en-GB" sz="3200" dirty="0" err="1">
                <a:solidFill>
                  <a:schemeClr val="bg1"/>
                </a:solidFill>
              </a:rPr>
              <a:t>oo</a:t>
            </a:r>
            <a:r>
              <a:rPr lang="en-GB" sz="3200" dirty="0">
                <a:solidFill>
                  <a:schemeClr val="bg1"/>
                </a:solidFill>
              </a:rPr>
              <a:t>’; </a:t>
            </a:r>
          </a:p>
          <a:p>
            <a:r>
              <a:rPr lang="en-GB" sz="3200" dirty="0">
                <a:solidFill>
                  <a:schemeClr val="bg1"/>
                </a:solidFill>
              </a:rPr>
              <a:t>and, blend these sounds together from left to right to make a word. </a:t>
            </a:r>
          </a:p>
          <a:p>
            <a:pPr marL="0" indent="0">
              <a:buNone/>
            </a:pPr>
            <a:r>
              <a:rPr lang="en-GB" sz="3200" dirty="0">
                <a:solidFill>
                  <a:schemeClr val="bg1"/>
                </a:solidFill>
              </a:rPr>
              <a:t>Children can then use this knowledge to ‘de-code’ new words that they hear or see. This is the first important step in learning to read. </a:t>
            </a:r>
          </a:p>
        </p:txBody>
      </p:sp>
    </p:spTree>
    <p:extLst>
      <p:ext uri="{BB962C8B-B14F-4D97-AF65-F5344CB8AC3E}">
        <p14:creationId xmlns:p14="http://schemas.microsoft.com/office/powerpoint/2010/main" val="60267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DEA030-07E4-4C7F-9036-5F3EA395B2D5}"/>
              </a:ext>
            </a:extLst>
          </p:cNvPr>
          <p:cNvSpPr txBox="1">
            <a:spLocks/>
          </p:cNvSpPr>
          <p:nvPr/>
        </p:nvSpPr>
        <p:spPr>
          <a:xfrm>
            <a:off x="838200" y="600075"/>
            <a:ext cx="10515600" cy="5576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dirty="0">
                <a:solidFill>
                  <a:srgbClr val="00B0F0"/>
                </a:solidFill>
              </a:rPr>
              <a:t>Background:</a:t>
            </a:r>
          </a:p>
          <a:p>
            <a:pPr fontAlgn="auto">
              <a:spcAft>
                <a:spcPts val="0"/>
              </a:spcAft>
            </a:pPr>
            <a:endParaRPr lang="en-GB" dirty="0"/>
          </a:p>
          <a:p>
            <a:pPr fontAlgn="auto">
              <a:spcAft>
                <a:spcPts val="0"/>
              </a:spcAft>
            </a:pPr>
            <a:r>
              <a:rPr lang="en-GB" dirty="0">
                <a:solidFill>
                  <a:schemeClr val="bg1"/>
                </a:solidFill>
              </a:rPr>
              <a:t>In the latest framework, Ofsted placed a greater emphasis on the teaching of reading, including phonics. </a:t>
            </a:r>
          </a:p>
          <a:p>
            <a:pPr fontAlgn="auto">
              <a:spcAft>
                <a:spcPts val="0"/>
              </a:spcAft>
            </a:pPr>
            <a:r>
              <a:rPr lang="en-GB" dirty="0">
                <a:solidFill>
                  <a:schemeClr val="bg1"/>
                </a:solidFill>
              </a:rPr>
              <a:t>Research shows systematic synthetic phonics is the most effective way to teach children to read quickly and confidently. </a:t>
            </a:r>
          </a:p>
          <a:p>
            <a:pPr fontAlgn="auto">
              <a:spcAft>
                <a:spcPts val="0"/>
              </a:spcAft>
            </a:pPr>
            <a:r>
              <a:rPr lang="en-GB" dirty="0">
                <a:solidFill>
                  <a:schemeClr val="bg1"/>
                </a:solidFill>
              </a:rPr>
              <a:t>Recent guidance on the teaching of early reading led us to look carefully at our phonics provision.</a:t>
            </a:r>
          </a:p>
          <a:p>
            <a:pPr marL="0" indent="0" fontAlgn="auto">
              <a:spcAft>
                <a:spcPts val="0"/>
              </a:spcAft>
              <a:buFont typeface="Arial" panose="020B0604020202020204" pitchFamily="34" charset="0"/>
              <a:buNone/>
            </a:pPr>
            <a:endParaRPr lang="en-GB" dirty="0"/>
          </a:p>
          <a:p>
            <a:pPr fontAlgn="auto">
              <a:spcAft>
                <a:spcPts val="0"/>
              </a:spcAft>
            </a:pPr>
            <a:endParaRPr lang="en-GB" dirty="0"/>
          </a:p>
        </p:txBody>
      </p:sp>
    </p:spTree>
    <p:extLst>
      <p:ext uri="{BB962C8B-B14F-4D97-AF65-F5344CB8AC3E}">
        <p14:creationId xmlns:p14="http://schemas.microsoft.com/office/powerpoint/2010/main" val="2261865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How is Phonics taught at Walsh Infants-</a:t>
            </a:r>
            <a:br>
              <a:rPr lang="en-GB" dirty="0"/>
            </a:br>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game&#10;&#10;Description automatically generated">
            <a:extLst>
              <a:ext uri="{FF2B5EF4-FFF2-40B4-BE49-F238E27FC236}">
                <a16:creationId xmlns:a16="http://schemas.microsoft.com/office/drawing/2014/main" id="{4573CBDB-1C5C-697F-F8C8-1AE728688D77}"/>
              </a:ext>
            </a:extLst>
          </p:cNvPr>
          <p:cNvPicPr>
            <a:picLocks noChangeAspect="1"/>
          </p:cNvPicPr>
          <p:nvPr/>
        </p:nvPicPr>
        <p:blipFill>
          <a:blip r:embed="rId2"/>
          <a:stretch>
            <a:fillRect/>
          </a:stretch>
        </p:blipFill>
        <p:spPr>
          <a:xfrm>
            <a:off x="554966" y="-2336"/>
            <a:ext cx="11470256" cy="6460105"/>
          </a:xfrm>
          <a:prstGeom prst="rect">
            <a:avLst/>
          </a:prstGeom>
        </p:spPr>
      </p:pic>
    </p:spTree>
    <p:extLst>
      <p:ext uri="{BB962C8B-B14F-4D97-AF65-F5344CB8AC3E}">
        <p14:creationId xmlns:p14="http://schemas.microsoft.com/office/powerpoint/2010/main" val="1759671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a:xfrm>
            <a:off x="479376" y="136228"/>
            <a:ext cx="9793088" cy="1152128"/>
          </a:xfrm>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836965" y="1902939"/>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3513" y="1303404"/>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4da6a4-d846-4657-9a07-4143e2acd2a8">
      <Terms xmlns="http://schemas.microsoft.com/office/infopath/2007/PartnerControls"/>
    </lcf76f155ced4ddcb4097134ff3c332f>
    <TaxCatchAll xmlns="84be711d-786d-426c-a20a-7d48ea5a8ba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23367881B28F49BF13C54127885E34" ma:contentTypeVersion="14" ma:contentTypeDescription="Create a new document." ma:contentTypeScope="" ma:versionID="c04888655dfe11d155745ed4aa80915f">
  <xsd:schema xmlns:xsd="http://www.w3.org/2001/XMLSchema" xmlns:xs="http://www.w3.org/2001/XMLSchema" xmlns:p="http://schemas.microsoft.com/office/2006/metadata/properties" xmlns:ns2="84be711d-786d-426c-a20a-7d48ea5a8ba7" xmlns:ns3="0b4da6a4-d846-4657-9a07-4143e2acd2a8" targetNamespace="http://schemas.microsoft.com/office/2006/metadata/properties" ma:root="true" ma:fieldsID="24d67ac377b353a7357dee3d1befaaba" ns2:_="" ns3:_="">
    <xsd:import namespace="84be711d-786d-426c-a20a-7d48ea5a8ba7"/>
    <xsd:import namespace="0b4da6a4-d846-4657-9a07-4143e2acd2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Location" minOccurs="0"/>
                <xsd:element ref="ns3:MediaServiceGenerationTime" minOccurs="0"/>
                <xsd:element ref="ns3:MediaServiceEventHashCode" minOccurs="0"/>
                <xsd:element ref="ns3:MediaServiceOCR"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e711d-786d-426c-a20a-7d48ea5a8ba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13c92f7-3ff6-4639-8260-0265065c58c0}" ma:internalName="TaxCatchAll" ma:showField="CatchAllData" ma:web="84be711d-786d-426c-a20a-7d48ea5a8b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4da6a4-d846-4657-9a07-4143e2acd2a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1f86fe4-9fed-4861-939a-6e8d7916b8de"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B8E684-7516-47AC-9294-08AAE612A259}">
  <ds:schemaRefs>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metadata/properties"/>
    <ds:schemaRef ds:uri="http://schemas.microsoft.com/office/2006/documentManagement/types"/>
    <ds:schemaRef ds:uri="6d6ce26d-438a-4f93-8ad7-b70bc8847f7f"/>
    <ds:schemaRef ds:uri="b390c623-81a0-476f-984a-5b2ad478ef4f"/>
    <ds:schemaRef ds:uri="http://www.w3.org/XML/1998/namespace"/>
    <ds:schemaRef ds:uri="http://purl.org/dc/dcmitype/"/>
    <ds:schemaRef ds:uri="0b4da6a4-d846-4657-9a07-4143e2acd2a8"/>
    <ds:schemaRef ds:uri="84be711d-786d-426c-a20a-7d48ea5a8ba7"/>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A7ED02C2-D092-4555-B9F9-EC41743DB2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be711d-786d-426c-a20a-7d48ea5a8ba7"/>
    <ds:schemaRef ds:uri="0b4da6a4-d846-4657-9a07-4143e2acd2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38787</TotalTime>
  <Words>2493</Words>
  <Application>Microsoft Office PowerPoint</Application>
  <PresentationFormat>Widescreen</PresentationFormat>
  <Paragraphs>205</Paragraphs>
  <Slides>39</Slides>
  <Notes>25</Notes>
  <HiddenSlides>0</HiddenSlides>
  <MMClips>2</MMClips>
  <ScaleCrop>false</ScaleCrop>
  <HeadingPairs>
    <vt:vector size="4" baseType="variant">
      <vt:variant>
        <vt:lpstr>Theme</vt:lpstr>
      </vt:variant>
      <vt:variant>
        <vt:i4>5</vt:i4>
      </vt:variant>
      <vt:variant>
        <vt:lpstr>Slide Titles</vt:lpstr>
      </vt:variant>
      <vt:variant>
        <vt:i4>39</vt:i4>
      </vt:variant>
    </vt:vector>
  </HeadingPairs>
  <TitlesOfParts>
    <vt:vector size="44" baseType="lpstr">
      <vt:lpstr>Presentation cover</vt:lpstr>
      <vt:lpstr>Normal body copy page</vt:lpstr>
      <vt:lpstr>Custom Design</vt:lpstr>
      <vt:lpstr>3_Normal body copy page</vt:lpstr>
      <vt:lpstr>4_Normal body copy page</vt:lpstr>
      <vt:lpstr>PowerPoint Presentation</vt:lpstr>
      <vt:lpstr>PowerPoint Presentation</vt:lpstr>
      <vt:lpstr>PowerPoint Presentation</vt:lpstr>
      <vt:lpstr>PowerPoint Presentation</vt:lpstr>
      <vt:lpstr>PowerPoint Presentation</vt:lpstr>
      <vt:lpstr>PowerPoint Presentation</vt:lpstr>
      <vt:lpstr>How is Phonics taught at Walsh Infants- Little Wandle Letters and Sounds Revised</vt:lpstr>
      <vt:lpstr>PowerPoint Presentation</vt:lpstr>
      <vt:lpstr>Teaching order </vt:lpstr>
      <vt:lpstr>PowerPoint Presentation</vt:lpstr>
      <vt:lpstr>Gradually your child learns the entire alphabetic                                                                     code:</vt:lpstr>
      <vt:lpstr>What might a Little Wandle lesson look like?</vt:lpstr>
      <vt:lpstr>Terminology </vt:lpstr>
      <vt:lpstr>Pure Sound</vt:lpstr>
      <vt:lpstr>PowerPoint Presentation</vt:lpstr>
      <vt:lpstr>Blending to read words</vt:lpstr>
      <vt:lpstr>Use of sound buttons</vt:lpstr>
      <vt:lpstr>Use of sound buttons</vt:lpstr>
      <vt:lpstr>PowerPoint Presentation</vt:lpstr>
      <vt:lpstr>PowerPoint Presentation</vt:lpstr>
      <vt:lpstr>PowerPoint Presentation</vt:lpstr>
      <vt:lpstr>How do we teach reading in books?</vt:lpstr>
      <vt:lpstr>We use assessment to match your child the right level of book</vt:lpstr>
      <vt:lpstr>Reading a book at the right level</vt:lpstr>
      <vt:lpstr>Tricky words </vt:lpstr>
      <vt:lpstr>Spelling (segmenting)</vt:lpstr>
      <vt:lpstr>PowerPoint Presentation</vt:lpstr>
      <vt:lpstr>The most important thing you can do is read with your child</vt:lpstr>
      <vt:lpstr>PowerPoint Presentation</vt:lpstr>
      <vt:lpstr>Books going home</vt:lpstr>
      <vt:lpstr>  </vt:lpstr>
      <vt:lpstr>Listening to your child read their phonics book </vt:lpstr>
      <vt:lpstr>Share with your child</vt:lpstr>
      <vt:lpstr>Read to your child</vt:lpstr>
      <vt:lpstr> Reading skills</vt:lpstr>
      <vt:lpstr>Vocabulary</vt:lpstr>
      <vt:lpstr>Word Wallets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Helen Wall</cp:lastModifiedBy>
  <cp:revision>528</cp:revision>
  <cp:lastPrinted>2021-11-08T18:32:12Z</cp:lastPrinted>
  <dcterms:modified xsi:type="dcterms:W3CDTF">2023-10-13T13:03:09Z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0x0101006823367881B28F49BF13C54127885E34</vt:lpwstr>
  </property>
</Properties>
</file>